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6" r:id="rId4"/>
    <p:sldId id="260" r:id="rId5"/>
    <p:sldId id="259" r:id="rId6"/>
    <p:sldId id="261" r:id="rId7"/>
    <p:sldId id="263" r:id="rId8"/>
    <p:sldId id="264" r:id="rId9"/>
    <p:sldId id="266" r:id="rId10"/>
    <p:sldId id="265" r:id="rId11"/>
    <p:sldId id="269" r:id="rId12"/>
    <p:sldId id="272" r:id="rId13"/>
    <p:sldId id="268" r:id="rId14"/>
    <p:sldId id="270" r:id="rId15"/>
    <p:sldId id="271" r:id="rId16"/>
    <p:sldId id="273" r:id="rId17"/>
    <p:sldId id="275" r:id="rId18"/>
    <p:sldId id="276" r:id="rId19"/>
    <p:sldId id="277" r:id="rId20"/>
    <p:sldId id="278" r:id="rId21"/>
    <p:sldId id="280" r:id="rId22"/>
    <p:sldId id="279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2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371CA0-C364-270F-9AE3-867D00E85B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1A0A481-231D-AEE7-DCB6-3112939EA2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AF05C2-9BD2-C88E-22CA-67365E535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469F-656F-4877-B3D3-A7E00C1927A2}" type="datetimeFigureOut">
              <a:rPr lang="zh-CN" altLang="en-US" smtClean="0"/>
              <a:t>2023/9/7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EAC33A-B90D-1615-6B7E-7C5EDC81B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67F752-70F4-E540-EDB4-BE2F2389D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FFD01-87E0-4AC6-A868-7346043B04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841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D29FE1-A2C2-B16E-6510-52ACF8E75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A9AFBA6-7BE3-2103-75A6-853139A5D4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FAC9BB-ECF0-5EFC-EBD7-0097C68E9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469F-656F-4877-B3D3-A7E00C1927A2}" type="datetimeFigureOut">
              <a:rPr lang="zh-CN" altLang="en-US" smtClean="0"/>
              <a:t>2023/9/7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75907F-9F9A-AAA4-442F-923CB38DF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0C49EC-CF14-00C0-8BD2-6A1EB5CD8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FFD01-87E0-4AC6-A868-7346043B04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97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D2F716C-7713-7F3E-9E82-107D52EE99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84824FD-FC8E-BD46-BA3B-2ABBF5B31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E9AD37-76A6-71EF-3351-093AD66C2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469F-656F-4877-B3D3-A7E00C1927A2}" type="datetimeFigureOut">
              <a:rPr lang="zh-CN" altLang="en-US" smtClean="0"/>
              <a:t>2023/9/7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A4FEA2-F915-AD33-D0FD-31DD0C656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9EF311-82F6-17CE-0DDF-BD7C74517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FFD01-87E0-4AC6-A868-7346043B04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007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>
            <a:extLst>
              <a:ext uri="{FF2B5EF4-FFF2-40B4-BE49-F238E27FC236}">
                <a16:creationId xmlns:a16="http://schemas.microsoft.com/office/drawing/2014/main" id="{F9BE414B-D097-4F98-B37B-BCDC702A13BE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-17020"/>
            <a:ext cx="12192000" cy="6885026"/>
          </a:xfrm>
          <a:prstGeom prst="rect">
            <a:avLst/>
          </a:prstGeom>
          <a:blipFill dpi="0" rotWithShape="1">
            <a:blip r:embed="rId2" cstate="email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12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2A04D1DF-CE71-4777-97F7-993E93798AC7}"/>
              </a:ext>
            </a:extLst>
          </p:cNvPr>
          <p:cNvGrpSpPr/>
          <p:nvPr userDrawn="1"/>
        </p:nvGrpSpPr>
        <p:grpSpPr>
          <a:xfrm>
            <a:off x="5983508" y="-921677"/>
            <a:ext cx="6299200" cy="8018952"/>
            <a:chOff x="7914541" y="1592491"/>
            <a:chExt cx="4277459" cy="5445253"/>
          </a:xfrm>
          <a:solidFill>
            <a:schemeClr val="accent1">
              <a:alpha val="50000"/>
            </a:schemeClr>
          </a:solidFill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E1AB1158-0429-4FED-B72D-A2C9B39EA09A}"/>
                </a:ext>
              </a:extLst>
            </p:cNvPr>
            <p:cNvSpPr/>
            <p:nvPr/>
          </p:nvSpPr>
          <p:spPr>
            <a:xfrm>
              <a:off x="11429682" y="5763220"/>
              <a:ext cx="762315" cy="762085"/>
            </a:xfrm>
            <a:custGeom>
              <a:avLst/>
              <a:gdLst>
                <a:gd name="connsiteX0" fmla="*/ 314992 w 314991"/>
                <a:gd name="connsiteY0" fmla="*/ 0 h 314896"/>
                <a:gd name="connsiteX1" fmla="*/ 0 w 314991"/>
                <a:gd name="connsiteY1" fmla="*/ 314896 h 314896"/>
                <a:gd name="connsiteX2" fmla="*/ 314992 w 314991"/>
                <a:gd name="connsiteY2" fmla="*/ 314896 h 314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4991" h="314896">
                  <a:moveTo>
                    <a:pt x="314992" y="0"/>
                  </a:moveTo>
                  <a:lnTo>
                    <a:pt x="0" y="314896"/>
                  </a:lnTo>
                  <a:lnTo>
                    <a:pt x="314992" y="3148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DB263CB-3507-4949-A1E7-7DC7C67FE7E4}"/>
                </a:ext>
              </a:extLst>
            </p:cNvPr>
            <p:cNvSpPr/>
            <p:nvPr/>
          </p:nvSpPr>
          <p:spPr>
            <a:xfrm>
              <a:off x="11687400" y="5088039"/>
              <a:ext cx="504599" cy="1392316"/>
            </a:xfrm>
            <a:custGeom>
              <a:avLst/>
              <a:gdLst>
                <a:gd name="connsiteX0" fmla="*/ 208502 w 208502"/>
                <a:gd name="connsiteY0" fmla="*/ 0 h 575309"/>
                <a:gd name="connsiteX1" fmla="*/ 0 w 208502"/>
                <a:gd name="connsiteY1" fmla="*/ 208502 h 575309"/>
                <a:gd name="connsiteX2" fmla="*/ 0 w 208502"/>
                <a:gd name="connsiteY2" fmla="*/ 575310 h 575309"/>
                <a:gd name="connsiteX3" fmla="*/ 208502 w 208502"/>
                <a:gd name="connsiteY3" fmla="*/ 366808 h 57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502" h="575309">
                  <a:moveTo>
                    <a:pt x="208502" y="0"/>
                  </a:moveTo>
                  <a:lnTo>
                    <a:pt x="0" y="208502"/>
                  </a:lnTo>
                  <a:lnTo>
                    <a:pt x="0" y="575310"/>
                  </a:lnTo>
                  <a:lnTo>
                    <a:pt x="208502" y="366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4380F2B9-91D3-4195-AE18-AB281037230F}"/>
                </a:ext>
              </a:extLst>
            </p:cNvPr>
            <p:cNvSpPr/>
            <p:nvPr/>
          </p:nvSpPr>
          <p:spPr>
            <a:xfrm>
              <a:off x="11758167" y="5716195"/>
              <a:ext cx="333785" cy="333555"/>
            </a:xfrm>
            <a:custGeom>
              <a:avLst/>
              <a:gdLst>
                <a:gd name="connsiteX0" fmla="*/ 87249 w 137921"/>
                <a:gd name="connsiteY0" fmla="*/ 0 h 137826"/>
                <a:gd name="connsiteX1" fmla="*/ 0 w 137921"/>
                <a:gd name="connsiteY1" fmla="*/ 87154 h 137826"/>
                <a:gd name="connsiteX2" fmla="*/ 0 w 137921"/>
                <a:gd name="connsiteY2" fmla="*/ 137827 h 137826"/>
                <a:gd name="connsiteX3" fmla="*/ 137922 w 137921"/>
                <a:gd name="connsiteY3" fmla="*/ 0 h 13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921" h="137826">
                  <a:moveTo>
                    <a:pt x="87249" y="0"/>
                  </a:moveTo>
                  <a:lnTo>
                    <a:pt x="0" y="87154"/>
                  </a:lnTo>
                  <a:lnTo>
                    <a:pt x="0" y="137827"/>
                  </a:lnTo>
                  <a:lnTo>
                    <a:pt x="137922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B99815D-87CE-4603-9992-EB99DE6AF995}"/>
                </a:ext>
              </a:extLst>
            </p:cNvPr>
            <p:cNvSpPr/>
            <p:nvPr/>
          </p:nvSpPr>
          <p:spPr>
            <a:xfrm>
              <a:off x="11337245" y="1592491"/>
              <a:ext cx="854754" cy="2845260"/>
            </a:xfrm>
            <a:custGeom>
              <a:avLst/>
              <a:gdLst>
                <a:gd name="connsiteX0" fmla="*/ 353187 w 353187"/>
                <a:gd name="connsiteY0" fmla="*/ 0 h 1175670"/>
                <a:gd name="connsiteX1" fmla="*/ 0 w 353187"/>
                <a:gd name="connsiteY1" fmla="*/ 353187 h 1175670"/>
                <a:gd name="connsiteX2" fmla="*/ 0 w 353187"/>
                <a:gd name="connsiteY2" fmla="*/ 1175671 h 1175670"/>
                <a:gd name="connsiteX3" fmla="*/ 353187 w 353187"/>
                <a:gd name="connsiteY3" fmla="*/ 822484 h 117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87" h="1175670">
                  <a:moveTo>
                    <a:pt x="353187" y="0"/>
                  </a:moveTo>
                  <a:lnTo>
                    <a:pt x="0" y="353187"/>
                  </a:lnTo>
                  <a:lnTo>
                    <a:pt x="0" y="1175671"/>
                  </a:lnTo>
                  <a:lnTo>
                    <a:pt x="353187" y="8224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0BB1AA2B-73A6-4078-97FF-B70F3B93CAFF}"/>
                </a:ext>
              </a:extLst>
            </p:cNvPr>
            <p:cNvSpPr/>
            <p:nvPr/>
          </p:nvSpPr>
          <p:spPr>
            <a:xfrm>
              <a:off x="11539867" y="6574868"/>
              <a:ext cx="294598" cy="294599"/>
            </a:xfrm>
            <a:custGeom>
              <a:avLst/>
              <a:gdLst>
                <a:gd name="connsiteX0" fmla="*/ 76962 w 121729"/>
                <a:gd name="connsiteY0" fmla="*/ 0 h 121729"/>
                <a:gd name="connsiteX1" fmla="*/ 0 w 121729"/>
                <a:gd name="connsiteY1" fmla="*/ 76962 h 121729"/>
                <a:gd name="connsiteX2" fmla="*/ 0 w 121729"/>
                <a:gd name="connsiteY2" fmla="*/ 121729 h 121729"/>
                <a:gd name="connsiteX3" fmla="*/ 121729 w 121729"/>
                <a:gd name="connsiteY3" fmla="*/ 0 h 12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729" h="121729">
                  <a:moveTo>
                    <a:pt x="76962" y="0"/>
                  </a:moveTo>
                  <a:lnTo>
                    <a:pt x="0" y="76962"/>
                  </a:lnTo>
                  <a:lnTo>
                    <a:pt x="0" y="121729"/>
                  </a:lnTo>
                  <a:lnTo>
                    <a:pt x="12172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8ADF9B9A-6DCD-4C76-9AA4-A4DBD530A36C}"/>
                </a:ext>
              </a:extLst>
            </p:cNvPr>
            <p:cNvSpPr/>
            <p:nvPr/>
          </p:nvSpPr>
          <p:spPr>
            <a:xfrm>
              <a:off x="9971205" y="4441442"/>
              <a:ext cx="270855" cy="270855"/>
            </a:xfrm>
            <a:custGeom>
              <a:avLst/>
              <a:gdLst>
                <a:gd name="connsiteX0" fmla="*/ 70771 w 111918"/>
                <a:gd name="connsiteY0" fmla="*/ 0 h 111918"/>
                <a:gd name="connsiteX1" fmla="*/ 0 w 111918"/>
                <a:gd name="connsiteY1" fmla="*/ 70771 h 111918"/>
                <a:gd name="connsiteX2" fmla="*/ 0 w 111918"/>
                <a:gd name="connsiteY2" fmla="*/ 111919 h 111918"/>
                <a:gd name="connsiteX3" fmla="*/ 111919 w 111918"/>
                <a:gd name="connsiteY3" fmla="*/ 0 h 11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918" h="111918">
                  <a:moveTo>
                    <a:pt x="70771" y="0"/>
                  </a:moveTo>
                  <a:lnTo>
                    <a:pt x="0" y="70771"/>
                  </a:lnTo>
                  <a:lnTo>
                    <a:pt x="0" y="111919"/>
                  </a:lnTo>
                  <a:lnTo>
                    <a:pt x="11191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541383DE-40A4-4B91-B932-3CCA3D17E940}"/>
                </a:ext>
              </a:extLst>
            </p:cNvPr>
            <p:cNvSpPr/>
            <p:nvPr/>
          </p:nvSpPr>
          <p:spPr>
            <a:xfrm>
              <a:off x="10041514" y="2704961"/>
              <a:ext cx="2150485" cy="3962803"/>
            </a:xfrm>
            <a:custGeom>
              <a:avLst/>
              <a:gdLst>
                <a:gd name="connsiteX0" fmla="*/ 888587 w 888587"/>
                <a:gd name="connsiteY0" fmla="*/ 0 h 1637442"/>
                <a:gd name="connsiteX1" fmla="*/ 0 w 888587"/>
                <a:gd name="connsiteY1" fmla="*/ 888587 h 1637442"/>
                <a:gd name="connsiteX2" fmla="*/ 0 w 888587"/>
                <a:gd name="connsiteY2" fmla="*/ 1637443 h 1637442"/>
                <a:gd name="connsiteX3" fmla="*/ 888587 w 888587"/>
                <a:gd name="connsiteY3" fmla="*/ 748855 h 163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587" h="1637442">
                  <a:moveTo>
                    <a:pt x="888587" y="0"/>
                  </a:moveTo>
                  <a:lnTo>
                    <a:pt x="0" y="888587"/>
                  </a:lnTo>
                  <a:lnTo>
                    <a:pt x="0" y="1637443"/>
                  </a:lnTo>
                  <a:lnTo>
                    <a:pt x="888587" y="7488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5A2EC788-4C13-4D0E-9EA2-16CF91B523B6}"/>
                </a:ext>
              </a:extLst>
            </p:cNvPr>
            <p:cNvSpPr/>
            <p:nvPr/>
          </p:nvSpPr>
          <p:spPr>
            <a:xfrm>
              <a:off x="10832646" y="3089695"/>
              <a:ext cx="1359353" cy="1359354"/>
            </a:xfrm>
            <a:custGeom>
              <a:avLst/>
              <a:gdLst>
                <a:gd name="connsiteX0" fmla="*/ 561689 w 561689"/>
                <a:gd name="connsiteY0" fmla="*/ 0 h 561689"/>
                <a:gd name="connsiteX1" fmla="*/ 0 w 561689"/>
                <a:gd name="connsiteY1" fmla="*/ 561689 h 561689"/>
                <a:gd name="connsiteX2" fmla="*/ 458534 w 561689"/>
                <a:gd name="connsiteY2" fmla="*/ 561689 h 561689"/>
                <a:gd name="connsiteX3" fmla="*/ 561689 w 561689"/>
                <a:gd name="connsiteY3" fmla="*/ 458438 h 56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689" h="561689">
                  <a:moveTo>
                    <a:pt x="561689" y="0"/>
                  </a:moveTo>
                  <a:lnTo>
                    <a:pt x="0" y="561689"/>
                  </a:lnTo>
                  <a:lnTo>
                    <a:pt x="458534" y="561689"/>
                  </a:lnTo>
                  <a:lnTo>
                    <a:pt x="561689" y="4584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AF6C605F-C709-4171-BDBD-D7FABCBA4258}"/>
                </a:ext>
              </a:extLst>
            </p:cNvPr>
            <p:cNvSpPr/>
            <p:nvPr/>
          </p:nvSpPr>
          <p:spPr>
            <a:xfrm>
              <a:off x="10195499" y="3329429"/>
              <a:ext cx="1996500" cy="1996500"/>
            </a:xfrm>
            <a:custGeom>
              <a:avLst/>
              <a:gdLst>
                <a:gd name="connsiteX0" fmla="*/ 824960 w 824960"/>
                <a:gd name="connsiteY0" fmla="*/ 0 h 824960"/>
                <a:gd name="connsiteX1" fmla="*/ 0 w 824960"/>
                <a:gd name="connsiteY1" fmla="*/ 824960 h 824960"/>
                <a:gd name="connsiteX2" fmla="*/ 545021 w 824960"/>
                <a:gd name="connsiteY2" fmla="*/ 824960 h 824960"/>
                <a:gd name="connsiteX3" fmla="*/ 824960 w 824960"/>
                <a:gd name="connsiteY3" fmla="*/ 545021 h 82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960" h="824960">
                  <a:moveTo>
                    <a:pt x="824960" y="0"/>
                  </a:moveTo>
                  <a:lnTo>
                    <a:pt x="0" y="824960"/>
                  </a:lnTo>
                  <a:lnTo>
                    <a:pt x="545021" y="824960"/>
                  </a:lnTo>
                  <a:lnTo>
                    <a:pt x="824960" y="5450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28ECE8C7-547F-43C5-B58D-F2F1B0864F01}"/>
                </a:ext>
              </a:extLst>
            </p:cNvPr>
            <p:cNvSpPr/>
            <p:nvPr/>
          </p:nvSpPr>
          <p:spPr>
            <a:xfrm>
              <a:off x="9333136" y="4063625"/>
              <a:ext cx="2858861" cy="2858861"/>
            </a:xfrm>
            <a:custGeom>
              <a:avLst/>
              <a:gdLst>
                <a:gd name="connsiteX0" fmla="*/ 820960 w 1181290"/>
                <a:gd name="connsiteY0" fmla="*/ 1181290 h 1181290"/>
                <a:gd name="connsiteX1" fmla="*/ 1181291 w 1181290"/>
                <a:gd name="connsiteY1" fmla="*/ 820864 h 1181290"/>
                <a:gd name="connsiteX2" fmla="*/ 1181291 w 1181290"/>
                <a:gd name="connsiteY2" fmla="*/ 0 h 1181290"/>
                <a:gd name="connsiteX3" fmla="*/ 0 w 1181290"/>
                <a:gd name="connsiteY3" fmla="*/ 1181290 h 1181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290" h="1181290">
                  <a:moveTo>
                    <a:pt x="820960" y="1181290"/>
                  </a:moveTo>
                  <a:lnTo>
                    <a:pt x="1181291" y="820864"/>
                  </a:lnTo>
                  <a:lnTo>
                    <a:pt x="1181291" y="0"/>
                  </a:lnTo>
                  <a:lnTo>
                    <a:pt x="0" y="11812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D5078D43-F648-4A02-BD37-F331746F8B7F}"/>
                </a:ext>
              </a:extLst>
            </p:cNvPr>
            <p:cNvSpPr/>
            <p:nvPr/>
          </p:nvSpPr>
          <p:spPr>
            <a:xfrm>
              <a:off x="8816088" y="5734177"/>
              <a:ext cx="790899" cy="790899"/>
            </a:xfrm>
            <a:custGeom>
              <a:avLst/>
              <a:gdLst>
                <a:gd name="connsiteX0" fmla="*/ 120205 w 326802"/>
                <a:gd name="connsiteY0" fmla="*/ 326803 h 326802"/>
                <a:gd name="connsiteX1" fmla="*/ 326803 w 326802"/>
                <a:gd name="connsiteY1" fmla="*/ 120205 h 326802"/>
                <a:gd name="connsiteX2" fmla="*/ 326803 w 326802"/>
                <a:gd name="connsiteY2" fmla="*/ 0 h 326802"/>
                <a:gd name="connsiteX3" fmla="*/ 0 w 326802"/>
                <a:gd name="connsiteY3" fmla="*/ 326803 h 32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802" h="326802">
                  <a:moveTo>
                    <a:pt x="120205" y="326803"/>
                  </a:moveTo>
                  <a:lnTo>
                    <a:pt x="326803" y="120205"/>
                  </a:lnTo>
                  <a:lnTo>
                    <a:pt x="326803" y="0"/>
                  </a:lnTo>
                  <a:lnTo>
                    <a:pt x="0" y="326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1CBEAFE3-7AA5-4E98-B2EB-B994105E2D1C}"/>
                </a:ext>
              </a:extLst>
            </p:cNvPr>
            <p:cNvSpPr/>
            <p:nvPr/>
          </p:nvSpPr>
          <p:spPr>
            <a:xfrm>
              <a:off x="10111359" y="6680213"/>
              <a:ext cx="207232" cy="207232"/>
            </a:xfrm>
            <a:custGeom>
              <a:avLst/>
              <a:gdLst>
                <a:gd name="connsiteX0" fmla="*/ 31432 w 85629"/>
                <a:gd name="connsiteY0" fmla="*/ 85630 h 85629"/>
                <a:gd name="connsiteX1" fmla="*/ 85630 w 85629"/>
                <a:gd name="connsiteY1" fmla="*/ 31528 h 85629"/>
                <a:gd name="connsiteX2" fmla="*/ 85630 w 85629"/>
                <a:gd name="connsiteY2" fmla="*/ 0 h 85629"/>
                <a:gd name="connsiteX3" fmla="*/ 0 w 85629"/>
                <a:gd name="connsiteY3" fmla="*/ 85630 h 8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629" h="85629">
                  <a:moveTo>
                    <a:pt x="31432" y="85630"/>
                  </a:moveTo>
                  <a:lnTo>
                    <a:pt x="85630" y="31528"/>
                  </a:lnTo>
                  <a:lnTo>
                    <a:pt x="85630" y="0"/>
                  </a:lnTo>
                  <a:lnTo>
                    <a:pt x="0" y="856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A80AC75B-1578-45E2-A3FA-EC479BD5FE02}"/>
                </a:ext>
              </a:extLst>
            </p:cNvPr>
            <p:cNvSpPr/>
            <p:nvPr/>
          </p:nvSpPr>
          <p:spPr>
            <a:xfrm>
              <a:off x="11427608" y="3784239"/>
              <a:ext cx="764392" cy="3138247"/>
            </a:xfrm>
            <a:custGeom>
              <a:avLst/>
              <a:gdLst>
                <a:gd name="connsiteX0" fmla="*/ 189643 w 315849"/>
                <a:gd name="connsiteY0" fmla="*/ 1296733 h 1296733"/>
                <a:gd name="connsiteX1" fmla="*/ 315849 w 315849"/>
                <a:gd name="connsiteY1" fmla="*/ 1170432 h 1296733"/>
                <a:gd name="connsiteX2" fmla="*/ 315849 w 315849"/>
                <a:gd name="connsiteY2" fmla="*/ 0 h 1296733"/>
                <a:gd name="connsiteX3" fmla="*/ 0 w 315849"/>
                <a:gd name="connsiteY3" fmla="*/ 315849 h 1296733"/>
                <a:gd name="connsiteX4" fmla="*/ 0 w 315849"/>
                <a:gd name="connsiteY4" fmla="*/ 1296733 h 129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849" h="1296733">
                  <a:moveTo>
                    <a:pt x="189643" y="1296733"/>
                  </a:moveTo>
                  <a:lnTo>
                    <a:pt x="315849" y="1170432"/>
                  </a:lnTo>
                  <a:lnTo>
                    <a:pt x="315849" y="0"/>
                  </a:lnTo>
                  <a:lnTo>
                    <a:pt x="0" y="315849"/>
                  </a:lnTo>
                  <a:lnTo>
                    <a:pt x="0" y="1296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3D79E7CD-2900-4A63-879A-F0D0535302A1}"/>
                </a:ext>
              </a:extLst>
            </p:cNvPr>
            <p:cNvGrpSpPr/>
            <p:nvPr/>
          </p:nvGrpSpPr>
          <p:grpSpPr>
            <a:xfrm>
              <a:off x="7914541" y="5088731"/>
              <a:ext cx="4277459" cy="1949013"/>
              <a:chOff x="5216937" y="3751707"/>
              <a:chExt cx="1767459" cy="805338"/>
            </a:xfrm>
            <a:grpFill/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1857A5E4-3A9F-4D4A-9581-BEFDC66E5345}"/>
                  </a:ext>
                </a:extLst>
              </p:cNvPr>
              <p:cNvSpPr/>
              <p:nvPr/>
            </p:nvSpPr>
            <p:spPr>
              <a:xfrm>
                <a:off x="6767797" y="4464367"/>
                <a:ext cx="203930" cy="45053"/>
              </a:xfrm>
              <a:custGeom>
                <a:avLst/>
                <a:gdLst>
                  <a:gd name="connsiteX0" fmla="*/ 158877 w 203930"/>
                  <a:gd name="connsiteY0" fmla="*/ 45053 h 45053"/>
                  <a:gd name="connsiteX1" fmla="*/ 203930 w 203930"/>
                  <a:gd name="connsiteY1" fmla="*/ 0 h 45053"/>
                  <a:gd name="connsiteX2" fmla="*/ 44958 w 203930"/>
                  <a:gd name="connsiteY2" fmla="*/ 0 h 45053"/>
                  <a:gd name="connsiteX3" fmla="*/ 0 w 203930"/>
                  <a:gd name="connsiteY3" fmla="*/ 45053 h 45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3930" h="45053">
                    <a:moveTo>
                      <a:pt x="158877" y="45053"/>
                    </a:moveTo>
                    <a:lnTo>
                      <a:pt x="203930" y="0"/>
                    </a:lnTo>
                    <a:lnTo>
                      <a:pt x="44958" y="0"/>
                    </a:lnTo>
                    <a:lnTo>
                      <a:pt x="0" y="4505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17DE270D-39E8-46E3-8C7F-5D5E81E30C2E}"/>
                  </a:ext>
                </a:extLst>
              </p:cNvPr>
              <p:cNvSpPr/>
              <p:nvPr/>
            </p:nvSpPr>
            <p:spPr>
              <a:xfrm>
                <a:off x="6099142" y="4276629"/>
                <a:ext cx="727519" cy="232790"/>
              </a:xfrm>
              <a:custGeom>
                <a:avLst/>
                <a:gdLst>
                  <a:gd name="connsiteX0" fmla="*/ 494729 w 727519"/>
                  <a:gd name="connsiteY0" fmla="*/ 232791 h 232790"/>
                  <a:gd name="connsiteX1" fmla="*/ 727520 w 727519"/>
                  <a:gd name="connsiteY1" fmla="*/ 0 h 232790"/>
                  <a:gd name="connsiteX2" fmla="*/ 232696 w 727519"/>
                  <a:gd name="connsiteY2" fmla="*/ 0 h 232790"/>
                  <a:gd name="connsiteX3" fmla="*/ 0 w 727519"/>
                  <a:gd name="connsiteY3" fmla="*/ 232791 h 232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7519" h="232790">
                    <a:moveTo>
                      <a:pt x="494729" y="232791"/>
                    </a:moveTo>
                    <a:lnTo>
                      <a:pt x="727520" y="0"/>
                    </a:lnTo>
                    <a:lnTo>
                      <a:pt x="232696" y="0"/>
                    </a:lnTo>
                    <a:lnTo>
                      <a:pt x="0" y="2327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8431DBE6-8307-4157-80BB-51471BEEE4AF}"/>
                  </a:ext>
                </a:extLst>
              </p:cNvPr>
              <p:cNvSpPr/>
              <p:nvPr/>
            </p:nvSpPr>
            <p:spPr>
              <a:xfrm>
                <a:off x="5331141" y="4140231"/>
                <a:ext cx="369188" cy="369188"/>
              </a:xfrm>
              <a:custGeom>
                <a:avLst/>
                <a:gdLst>
                  <a:gd name="connsiteX0" fmla="*/ 369189 w 369188"/>
                  <a:gd name="connsiteY0" fmla="*/ 369189 h 369188"/>
                  <a:gd name="connsiteX1" fmla="*/ 369189 w 369188"/>
                  <a:gd name="connsiteY1" fmla="*/ 0 h 369188"/>
                  <a:gd name="connsiteX2" fmla="*/ 0 w 369188"/>
                  <a:gd name="connsiteY2" fmla="*/ 369189 h 36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9188" h="369188">
                    <a:moveTo>
                      <a:pt x="369189" y="369189"/>
                    </a:moveTo>
                    <a:lnTo>
                      <a:pt x="369189" y="0"/>
                    </a:lnTo>
                    <a:lnTo>
                      <a:pt x="0" y="3691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24C717F7-F8CD-4AFC-ACFB-D1B798442C4C}"/>
                  </a:ext>
                </a:extLst>
              </p:cNvPr>
              <p:cNvSpPr/>
              <p:nvPr/>
            </p:nvSpPr>
            <p:spPr>
              <a:xfrm>
                <a:off x="6559581" y="3918489"/>
                <a:ext cx="424815" cy="424815"/>
              </a:xfrm>
              <a:custGeom>
                <a:avLst/>
                <a:gdLst>
                  <a:gd name="connsiteX0" fmla="*/ 424815 w 424815"/>
                  <a:gd name="connsiteY0" fmla="*/ 0 h 424815"/>
                  <a:gd name="connsiteX1" fmla="*/ 0 w 424815"/>
                  <a:gd name="connsiteY1" fmla="*/ 424815 h 424815"/>
                  <a:gd name="connsiteX2" fmla="*/ 159258 w 424815"/>
                  <a:gd name="connsiteY2" fmla="*/ 424815 h 424815"/>
                  <a:gd name="connsiteX3" fmla="*/ 424815 w 424815"/>
                  <a:gd name="connsiteY3" fmla="*/ 159258 h 424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4815" h="424815">
                    <a:moveTo>
                      <a:pt x="424815" y="0"/>
                    </a:moveTo>
                    <a:lnTo>
                      <a:pt x="0" y="424815"/>
                    </a:lnTo>
                    <a:lnTo>
                      <a:pt x="159258" y="424815"/>
                    </a:lnTo>
                    <a:lnTo>
                      <a:pt x="424815" y="1592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59ADE652-0C06-4F4C-B16C-01409A4B612C}"/>
                  </a:ext>
                </a:extLst>
              </p:cNvPr>
              <p:cNvSpPr/>
              <p:nvPr/>
            </p:nvSpPr>
            <p:spPr>
              <a:xfrm>
                <a:off x="6113334" y="3751707"/>
                <a:ext cx="757713" cy="757713"/>
              </a:xfrm>
              <a:custGeom>
                <a:avLst/>
                <a:gdLst>
                  <a:gd name="connsiteX0" fmla="*/ 344329 w 757713"/>
                  <a:gd name="connsiteY0" fmla="*/ 757714 h 757713"/>
                  <a:gd name="connsiteX1" fmla="*/ 757714 w 757713"/>
                  <a:gd name="connsiteY1" fmla="*/ 344329 h 757713"/>
                  <a:gd name="connsiteX2" fmla="*/ 757714 w 757713"/>
                  <a:gd name="connsiteY2" fmla="*/ 0 h 757713"/>
                  <a:gd name="connsiteX3" fmla="*/ 0 w 757713"/>
                  <a:gd name="connsiteY3" fmla="*/ 757714 h 75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7713" h="757713">
                    <a:moveTo>
                      <a:pt x="344329" y="757714"/>
                    </a:moveTo>
                    <a:lnTo>
                      <a:pt x="757714" y="344329"/>
                    </a:lnTo>
                    <a:lnTo>
                      <a:pt x="757714" y="0"/>
                    </a:lnTo>
                    <a:lnTo>
                      <a:pt x="0" y="75771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B23A4EA9-AE3D-4D61-8E95-1428A34032A3}"/>
                  </a:ext>
                </a:extLst>
              </p:cNvPr>
              <p:cNvSpPr/>
              <p:nvPr/>
            </p:nvSpPr>
            <p:spPr>
              <a:xfrm>
                <a:off x="5216937" y="4246816"/>
                <a:ext cx="310229" cy="310229"/>
              </a:xfrm>
              <a:custGeom>
                <a:avLst/>
                <a:gdLst>
                  <a:gd name="connsiteX0" fmla="*/ 184975 w 310229"/>
                  <a:gd name="connsiteY0" fmla="*/ 310229 h 310229"/>
                  <a:gd name="connsiteX1" fmla="*/ 310229 w 310229"/>
                  <a:gd name="connsiteY1" fmla="*/ 184975 h 310229"/>
                  <a:gd name="connsiteX2" fmla="*/ 310229 w 310229"/>
                  <a:gd name="connsiteY2" fmla="*/ 0 h 310229"/>
                  <a:gd name="connsiteX3" fmla="*/ 0 w 310229"/>
                  <a:gd name="connsiteY3" fmla="*/ 310229 h 310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0229" h="310229">
                    <a:moveTo>
                      <a:pt x="184975" y="310229"/>
                    </a:moveTo>
                    <a:lnTo>
                      <a:pt x="310229" y="184975"/>
                    </a:lnTo>
                    <a:lnTo>
                      <a:pt x="310229" y="0"/>
                    </a:lnTo>
                    <a:lnTo>
                      <a:pt x="0" y="31022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E545B57F-7D9D-4AD8-9FE4-E5267D65BB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9346" y="2752832"/>
            <a:ext cx="9889553" cy="757130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defRPr lang="zh-CN" altLang="en-US" sz="4800" b="1" dirty="0"/>
            </a:lvl1pPr>
          </a:lstStyle>
          <a:p>
            <a:pPr lvl="0" defTabSz="914354"/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2DDB65F-C302-4F35-9CCB-12FB82E259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9346" y="3509962"/>
            <a:ext cx="9889553" cy="535853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spcBef>
                <a:spcPts val="0"/>
              </a:spcBef>
              <a:buNone/>
              <a:defRPr lang="zh-CN" altLang="en-US" sz="1600"/>
            </a:lvl1pPr>
          </a:lstStyle>
          <a:p>
            <a:pPr marL="228600" lvl="0" indent="-228600" defTabSz="914354"/>
            <a:r>
              <a:rPr lang="en-US" altLang="zh-CN"/>
              <a:t>Click to edit Master subtitle style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4C4A721-803B-47CB-B99E-1D01E8E016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9346" y="5541558"/>
            <a:ext cx="5072011" cy="29627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altLang="zh-CN" sz="1200" b="0" smtClean="0"/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 dirty="0"/>
              <a:t>Speaker name and title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CA939A61-406D-45DC-B757-059EFAA058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29346" y="5837829"/>
            <a:ext cx="5072011" cy="29627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altLang="zh-CN" sz="1200" b="0" smtClean="0"/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 dirty="0"/>
              <a:t>OfficePLUS</a:t>
            </a:r>
            <a:endParaRPr lang="en-US" altLang="en-US" dirty="0"/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8BF3BCE4-3133-415E-B005-5EBCF336809F}"/>
              </a:ext>
            </a:extLst>
          </p:cNvPr>
          <p:cNvGrpSpPr/>
          <p:nvPr userDrawn="1"/>
        </p:nvGrpSpPr>
        <p:grpSpPr>
          <a:xfrm>
            <a:off x="0" y="-186450"/>
            <a:ext cx="3232530" cy="4114943"/>
            <a:chOff x="-1083009" y="-1005135"/>
            <a:chExt cx="3232530" cy="4114943"/>
          </a:xfrm>
          <a:solidFill>
            <a:schemeClr val="accent1">
              <a:alpha val="50000"/>
            </a:schemeClr>
          </a:solidFill>
        </p:grpSpPr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DFEFD79B-E2B5-4844-AE74-3FB4B6B5EA74}"/>
                </a:ext>
              </a:extLst>
            </p:cNvPr>
            <p:cNvSpPr/>
            <p:nvPr/>
          </p:nvSpPr>
          <p:spPr>
            <a:xfrm>
              <a:off x="-1083009" y="-618098"/>
              <a:ext cx="576058" cy="576058"/>
            </a:xfrm>
            <a:custGeom>
              <a:avLst/>
              <a:gdLst>
                <a:gd name="connsiteX0" fmla="*/ 0 w 238029"/>
                <a:gd name="connsiteY0" fmla="*/ 238030 h 238029"/>
                <a:gd name="connsiteX1" fmla="*/ 238030 w 238029"/>
                <a:gd name="connsiteY1" fmla="*/ 0 h 238029"/>
                <a:gd name="connsiteX2" fmla="*/ 0 w 238029"/>
                <a:gd name="connsiteY2" fmla="*/ 0 h 23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029" h="238029">
                  <a:moveTo>
                    <a:pt x="0" y="238030"/>
                  </a:moveTo>
                  <a:lnTo>
                    <a:pt x="23803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6B11010C-B4A3-46DB-846B-7132C2DD1F48}"/>
                </a:ext>
              </a:extLst>
            </p:cNvPr>
            <p:cNvSpPr/>
            <p:nvPr/>
          </p:nvSpPr>
          <p:spPr>
            <a:xfrm>
              <a:off x="-1083009" y="-583982"/>
              <a:ext cx="381502" cy="1052076"/>
            </a:xfrm>
            <a:custGeom>
              <a:avLst/>
              <a:gdLst>
                <a:gd name="connsiteX0" fmla="*/ 0 w 157638"/>
                <a:gd name="connsiteY0" fmla="*/ 434721 h 434721"/>
                <a:gd name="connsiteX1" fmla="*/ 157639 w 157638"/>
                <a:gd name="connsiteY1" fmla="*/ 277178 h 434721"/>
                <a:gd name="connsiteX2" fmla="*/ 157544 w 157638"/>
                <a:gd name="connsiteY2" fmla="*/ 0 h 434721"/>
                <a:gd name="connsiteX3" fmla="*/ 0 w 157638"/>
                <a:gd name="connsiteY3" fmla="*/ 157544 h 434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638" h="434721">
                  <a:moveTo>
                    <a:pt x="0" y="434721"/>
                  </a:moveTo>
                  <a:lnTo>
                    <a:pt x="157639" y="277178"/>
                  </a:lnTo>
                  <a:lnTo>
                    <a:pt x="157544" y="0"/>
                  </a:lnTo>
                  <a:lnTo>
                    <a:pt x="0" y="1575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A1A4465A-6C18-4D6C-8674-E7AF03302DFE}"/>
                </a:ext>
              </a:extLst>
            </p:cNvPr>
            <p:cNvSpPr/>
            <p:nvPr/>
          </p:nvSpPr>
          <p:spPr>
            <a:xfrm>
              <a:off x="-1007170" y="-258493"/>
              <a:ext cx="251954" cy="251954"/>
            </a:xfrm>
            <a:custGeom>
              <a:avLst/>
              <a:gdLst>
                <a:gd name="connsiteX0" fmla="*/ 38291 w 104108"/>
                <a:gd name="connsiteY0" fmla="*/ 104108 h 104108"/>
                <a:gd name="connsiteX1" fmla="*/ 104108 w 104108"/>
                <a:gd name="connsiteY1" fmla="*/ 38291 h 104108"/>
                <a:gd name="connsiteX2" fmla="*/ 104108 w 104108"/>
                <a:gd name="connsiteY2" fmla="*/ 0 h 104108"/>
                <a:gd name="connsiteX3" fmla="*/ 0 w 104108"/>
                <a:gd name="connsiteY3" fmla="*/ 104108 h 10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108" h="104108">
                  <a:moveTo>
                    <a:pt x="38291" y="104108"/>
                  </a:moveTo>
                  <a:lnTo>
                    <a:pt x="104108" y="38291"/>
                  </a:lnTo>
                  <a:lnTo>
                    <a:pt x="104108" y="0"/>
                  </a:lnTo>
                  <a:lnTo>
                    <a:pt x="0" y="1041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04359A0E-6AA4-478B-B207-542DC408C93A}"/>
                </a:ext>
              </a:extLst>
            </p:cNvPr>
            <p:cNvSpPr/>
            <p:nvPr/>
          </p:nvSpPr>
          <p:spPr>
            <a:xfrm>
              <a:off x="-1083009" y="959555"/>
              <a:ext cx="645905" cy="2150253"/>
            </a:xfrm>
            <a:custGeom>
              <a:avLst/>
              <a:gdLst>
                <a:gd name="connsiteX0" fmla="*/ 0 w 266890"/>
                <a:gd name="connsiteY0" fmla="*/ 888492 h 888491"/>
                <a:gd name="connsiteX1" fmla="*/ 266891 w 266890"/>
                <a:gd name="connsiteY1" fmla="*/ 621602 h 888491"/>
                <a:gd name="connsiteX2" fmla="*/ 266891 w 266890"/>
                <a:gd name="connsiteY2" fmla="*/ 0 h 888491"/>
                <a:gd name="connsiteX3" fmla="*/ 0 w 266890"/>
                <a:gd name="connsiteY3" fmla="*/ 266890 h 88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890" h="888491">
                  <a:moveTo>
                    <a:pt x="0" y="888492"/>
                  </a:moveTo>
                  <a:lnTo>
                    <a:pt x="266891" y="621602"/>
                  </a:lnTo>
                  <a:lnTo>
                    <a:pt x="266891" y="0"/>
                  </a:lnTo>
                  <a:lnTo>
                    <a:pt x="0" y="2668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69681C2A-0BDA-47F8-93BD-DF3C536A284E}"/>
                </a:ext>
              </a:extLst>
            </p:cNvPr>
            <p:cNvSpPr/>
            <p:nvPr/>
          </p:nvSpPr>
          <p:spPr>
            <a:xfrm>
              <a:off x="-812844" y="-878120"/>
              <a:ext cx="222677" cy="222677"/>
            </a:xfrm>
            <a:custGeom>
              <a:avLst/>
              <a:gdLst>
                <a:gd name="connsiteX0" fmla="*/ 33814 w 92011"/>
                <a:gd name="connsiteY0" fmla="*/ 92012 h 92011"/>
                <a:gd name="connsiteX1" fmla="*/ 92011 w 92011"/>
                <a:gd name="connsiteY1" fmla="*/ 33909 h 92011"/>
                <a:gd name="connsiteX2" fmla="*/ 92011 w 92011"/>
                <a:gd name="connsiteY2" fmla="*/ 0 h 92011"/>
                <a:gd name="connsiteX3" fmla="*/ 0 w 92011"/>
                <a:gd name="connsiteY3" fmla="*/ 92012 h 92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011" h="92011">
                  <a:moveTo>
                    <a:pt x="33814" y="92012"/>
                  </a:moveTo>
                  <a:lnTo>
                    <a:pt x="92011" y="33909"/>
                  </a:lnTo>
                  <a:lnTo>
                    <a:pt x="92011" y="0"/>
                  </a:lnTo>
                  <a:lnTo>
                    <a:pt x="0" y="920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DF9330A9-963C-434E-B0EF-99178C24F885}"/>
                </a:ext>
              </a:extLst>
            </p:cNvPr>
            <p:cNvSpPr/>
            <p:nvPr/>
          </p:nvSpPr>
          <p:spPr>
            <a:xfrm>
              <a:off x="-1083009" y="-725750"/>
              <a:ext cx="1625138" cy="2994864"/>
            </a:xfrm>
            <a:custGeom>
              <a:avLst/>
              <a:gdLst>
                <a:gd name="connsiteX0" fmla="*/ 0 w 671512"/>
                <a:gd name="connsiteY0" fmla="*/ 1237488 h 1237487"/>
                <a:gd name="connsiteX1" fmla="*/ 671513 w 671512"/>
                <a:gd name="connsiteY1" fmla="*/ 565976 h 1237487"/>
                <a:gd name="connsiteX2" fmla="*/ 671513 w 671512"/>
                <a:gd name="connsiteY2" fmla="*/ 0 h 1237487"/>
                <a:gd name="connsiteX3" fmla="*/ 0 w 671512"/>
                <a:gd name="connsiteY3" fmla="*/ 671608 h 1237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1512" h="1237487">
                  <a:moveTo>
                    <a:pt x="0" y="1237488"/>
                  </a:moveTo>
                  <a:lnTo>
                    <a:pt x="671513" y="565976"/>
                  </a:lnTo>
                  <a:lnTo>
                    <a:pt x="671513" y="0"/>
                  </a:lnTo>
                  <a:lnTo>
                    <a:pt x="0" y="6716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3653899B-E143-4295-9B8B-DA92E73F26A5}"/>
                </a:ext>
              </a:extLst>
            </p:cNvPr>
            <p:cNvSpPr/>
            <p:nvPr/>
          </p:nvSpPr>
          <p:spPr>
            <a:xfrm>
              <a:off x="-1083009" y="288292"/>
              <a:ext cx="1508728" cy="1508728"/>
            </a:xfrm>
            <a:custGeom>
              <a:avLst/>
              <a:gdLst>
                <a:gd name="connsiteX0" fmla="*/ 0 w 623411"/>
                <a:gd name="connsiteY0" fmla="*/ 623411 h 623411"/>
                <a:gd name="connsiteX1" fmla="*/ 623411 w 623411"/>
                <a:gd name="connsiteY1" fmla="*/ 0 h 623411"/>
                <a:gd name="connsiteX2" fmla="*/ 211550 w 623411"/>
                <a:gd name="connsiteY2" fmla="*/ 0 h 623411"/>
                <a:gd name="connsiteX3" fmla="*/ 0 w 623411"/>
                <a:gd name="connsiteY3" fmla="*/ 211550 h 62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3411" h="623411">
                  <a:moveTo>
                    <a:pt x="0" y="623411"/>
                  </a:moveTo>
                  <a:lnTo>
                    <a:pt x="623411" y="0"/>
                  </a:lnTo>
                  <a:lnTo>
                    <a:pt x="211550" y="0"/>
                  </a:lnTo>
                  <a:lnTo>
                    <a:pt x="0" y="2115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AA73F1C7-8FD8-44CC-8DF8-150FFF69630E}"/>
                </a:ext>
              </a:extLst>
            </p:cNvPr>
            <p:cNvSpPr/>
            <p:nvPr/>
          </p:nvSpPr>
          <p:spPr>
            <a:xfrm>
              <a:off x="-1083009" y="-917999"/>
              <a:ext cx="2160627" cy="2160395"/>
            </a:xfrm>
            <a:custGeom>
              <a:avLst/>
              <a:gdLst>
                <a:gd name="connsiteX0" fmla="*/ 272320 w 892778"/>
                <a:gd name="connsiteY0" fmla="*/ 0 h 892682"/>
                <a:gd name="connsiteX1" fmla="*/ 0 w 892778"/>
                <a:gd name="connsiteY1" fmla="*/ 272320 h 892682"/>
                <a:gd name="connsiteX2" fmla="*/ 0 w 892778"/>
                <a:gd name="connsiteY2" fmla="*/ 892683 h 892682"/>
                <a:gd name="connsiteX3" fmla="*/ 892778 w 892778"/>
                <a:gd name="connsiteY3" fmla="*/ 0 h 892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2778" h="892682">
                  <a:moveTo>
                    <a:pt x="272320" y="0"/>
                  </a:moveTo>
                  <a:lnTo>
                    <a:pt x="0" y="272320"/>
                  </a:lnTo>
                  <a:lnTo>
                    <a:pt x="0" y="892683"/>
                  </a:lnTo>
                  <a:lnTo>
                    <a:pt x="89277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A9DA661E-4DE4-4793-93C7-72688399CA9E}"/>
                </a:ext>
              </a:extLst>
            </p:cNvPr>
            <p:cNvSpPr/>
            <p:nvPr/>
          </p:nvSpPr>
          <p:spPr>
            <a:xfrm>
              <a:off x="870616" y="-617868"/>
              <a:ext cx="597728" cy="597728"/>
            </a:xfrm>
            <a:custGeom>
              <a:avLst/>
              <a:gdLst>
                <a:gd name="connsiteX0" fmla="*/ 156115 w 246983"/>
                <a:gd name="connsiteY0" fmla="*/ 0 h 246983"/>
                <a:gd name="connsiteX1" fmla="*/ 0 w 246983"/>
                <a:gd name="connsiteY1" fmla="*/ 156210 h 246983"/>
                <a:gd name="connsiteX2" fmla="*/ 0 w 246983"/>
                <a:gd name="connsiteY2" fmla="*/ 246983 h 246983"/>
                <a:gd name="connsiteX3" fmla="*/ 246983 w 246983"/>
                <a:gd name="connsiteY3" fmla="*/ 0 h 24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983" h="246983">
                  <a:moveTo>
                    <a:pt x="156115" y="0"/>
                  </a:moveTo>
                  <a:lnTo>
                    <a:pt x="0" y="156210"/>
                  </a:lnTo>
                  <a:lnTo>
                    <a:pt x="0" y="246983"/>
                  </a:lnTo>
                  <a:lnTo>
                    <a:pt x="2469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655A8FAC-4B75-4DAE-9B30-A11740093119}"/>
                </a:ext>
              </a:extLst>
            </p:cNvPr>
            <p:cNvSpPr/>
            <p:nvPr/>
          </p:nvSpPr>
          <p:spPr>
            <a:xfrm>
              <a:off x="332820" y="-891491"/>
              <a:ext cx="156519" cy="156289"/>
            </a:xfrm>
            <a:custGeom>
              <a:avLst/>
              <a:gdLst>
                <a:gd name="connsiteX0" fmla="*/ 40958 w 64674"/>
                <a:gd name="connsiteY0" fmla="*/ 0 h 64579"/>
                <a:gd name="connsiteX1" fmla="*/ 0 w 64674"/>
                <a:gd name="connsiteY1" fmla="*/ 40862 h 64579"/>
                <a:gd name="connsiteX2" fmla="*/ 0 w 64674"/>
                <a:gd name="connsiteY2" fmla="*/ 64580 h 64579"/>
                <a:gd name="connsiteX3" fmla="*/ 64675 w 64674"/>
                <a:gd name="connsiteY3" fmla="*/ 0 h 6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674" h="64579">
                  <a:moveTo>
                    <a:pt x="40958" y="0"/>
                  </a:moveTo>
                  <a:lnTo>
                    <a:pt x="0" y="40862"/>
                  </a:lnTo>
                  <a:lnTo>
                    <a:pt x="0" y="64580"/>
                  </a:lnTo>
                  <a:lnTo>
                    <a:pt x="64675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C8E1D906-A590-48FA-8E32-545D674CF173}"/>
                </a:ext>
              </a:extLst>
            </p:cNvPr>
            <p:cNvSpPr/>
            <p:nvPr/>
          </p:nvSpPr>
          <p:spPr>
            <a:xfrm>
              <a:off x="-1083009" y="-917999"/>
              <a:ext cx="577672" cy="2371551"/>
            </a:xfrm>
            <a:custGeom>
              <a:avLst/>
              <a:gdLst>
                <a:gd name="connsiteX0" fmla="*/ 95441 w 238696"/>
                <a:gd name="connsiteY0" fmla="*/ 0 h 979932"/>
                <a:gd name="connsiteX1" fmla="*/ 0 w 238696"/>
                <a:gd name="connsiteY1" fmla="*/ 95345 h 979932"/>
                <a:gd name="connsiteX2" fmla="*/ 0 w 238696"/>
                <a:gd name="connsiteY2" fmla="*/ 979932 h 979932"/>
                <a:gd name="connsiteX3" fmla="*/ 238697 w 238696"/>
                <a:gd name="connsiteY3" fmla="*/ 741236 h 979932"/>
                <a:gd name="connsiteX4" fmla="*/ 238697 w 238696"/>
                <a:gd name="connsiteY4" fmla="*/ 0 h 97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696" h="979932">
                  <a:moveTo>
                    <a:pt x="95441" y="0"/>
                  </a:moveTo>
                  <a:lnTo>
                    <a:pt x="0" y="95345"/>
                  </a:lnTo>
                  <a:lnTo>
                    <a:pt x="0" y="979932"/>
                  </a:lnTo>
                  <a:lnTo>
                    <a:pt x="238697" y="741236"/>
                  </a:lnTo>
                  <a:lnTo>
                    <a:pt x="238697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534AD9CA-DFA3-4D81-9163-71A4BE529F57}"/>
                </a:ext>
              </a:extLst>
            </p:cNvPr>
            <p:cNvSpPr/>
            <p:nvPr/>
          </p:nvSpPr>
          <p:spPr>
            <a:xfrm>
              <a:off x="-1059727" y="-917999"/>
              <a:ext cx="372974" cy="82294"/>
            </a:xfrm>
            <a:custGeom>
              <a:avLst/>
              <a:gdLst>
                <a:gd name="connsiteX0" fmla="*/ 34004 w 154114"/>
                <a:gd name="connsiteY0" fmla="*/ 0 h 34004"/>
                <a:gd name="connsiteX1" fmla="*/ 0 w 154114"/>
                <a:gd name="connsiteY1" fmla="*/ 34004 h 34004"/>
                <a:gd name="connsiteX2" fmla="*/ 120110 w 154114"/>
                <a:gd name="connsiteY2" fmla="*/ 34004 h 34004"/>
                <a:gd name="connsiteX3" fmla="*/ 154115 w 154114"/>
                <a:gd name="connsiteY3" fmla="*/ 0 h 3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14" h="34004">
                  <a:moveTo>
                    <a:pt x="34004" y="0"/>
                  </a:moveTo>
                  <a:lnTo>
                    <a:pt x="0" y="34004"/>
                  </a:lnTo>
                  <a:lnTo>
                    <a:pt x="120110" y="34004"/>
                  </a:lnTo>
                  <a:lnTo>
                    <a:pt x="154115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99A888D9-987E-409C-ABF6-D1F680938B37}"/>
                </a:ext>
              </a:extLst>
            </p:cNvPr>
            <p:cNvSpPr/>
            <p:nvPr/>
          </p:nvSpPr>
          <p:spPr>
            <a:xfrm>
              <a:off x="-794403" y="-917999"/>
              <a:ext cx="1330537" cy="425532"/>
            </a:xfrm>
            <a:custGeom>
              <a:avLst/>
              <a:gdLst>
                <a:gd name="connsiteX0" fmla="*/ 175927 w 549782"/>
                <a:gd name="connsiteY0" fmla="*/ 0 h 175831"/>
                <a:gd name="connsiteX1" fmla="*/ 0 w 549782"/>
                <a:gd name="connsiteY1" fmla="*/ 175832 h 175831"/>
                <a:gd name="connsiteX2" fmla="*/ 373856 w 549782"/>
                <a:gd name="connsiteY2" fmla="*/ 175832 h 175831"/>
                <a:gd name="connsiteX3" fmla="*/ 549783 w 549782"/>
                <a:gd name="connsiteY3" fmla="*/ 0 h 17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9782" h="175831">
                  <a:moveTo>
                    <a:pt x="175927" y="0"/>
                  </a:moveTo>
                  <a:lnTo>
                    <a:pt x="0" y="175832"/>
                  </a:lnTo>
                  <a:lnTo>
                    <a:pt x="373856" y="175832"/>
                  </a:lnTo>
                  <a:lnTo>
                    <a:pt x="5497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F16DE85B-4260-449E-8576-8F0E3D4D2BCE}"/>
                </a:ext>
              </a:extLst>
            </p:cNvPr>
            <p:cNvSpPr/>
            <p:nvPr/>
          </p:nvSpPr>
          <p:spPr>
            <a:xfrm>
              <a:off x="1265490" y="-917999"/>
              <a:ext cx="675181" cy="675181"/>
            </a:xfrm>
            <a:custGeom>
              <a:avLst/>
              <a:gdLst>
                <a:gd name="connsiteX0" fmla="*/ 0 w 278987"/>
                <a:gd name="connsiteY0" fmla="*/ 0 h 278987"/>
                <a:gd name="connsiteX1" fmla="*/ 0 w 278987"/>
                <a:gd name="connsiteY1" fmla="*/ 278987 h 278987"/>
                <a:gd name="connsiteX2" fmla="*/ 278987 w 278987"/>
                <a:gd name="connsiteY2" fmla="*/ 0 h 27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8987" h="278987">
                  <a:moveTo>
                    <a:pt x="0" y="0"/>
                  </a:moveTo>
                  <a:lnTo>
                    <a:pt x="0" y="278987"/>
                  </a:lnTo>
                  <a:lnTo>
                    <a:pt x="278987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0499B914-15AD-480D-83CD-13A243727DC9}"/>
                </a:ext>
              </a:extLst>
            </p:cNvPr>
            <p:cNvSpPr/>
            <p:nvPr/>
          </p:nvSpPr>
          <p:spPr>
            <a:xfrm>
              <a:off x="-1083009" y="-614180"/>
              <a:ext cx="777068" cy="776838"/>
            </a:xfrm>
            <a:custGeom>
              <a:avLst/>
              <a:gdLst>
                <a:gd name="connsiteX0" fmla="*/ 0 w 321087"/>
                <a:gd name="connsiteY0" fmla="*/ 320993 h 320992"/>
                <a:gd name="connsiteX1" fmla="*/ 321088 w 321087"/>
                <a:gd name="connsiteY1" fmla="*/ 0 h 320992"/>
                <a:gd name="connsiteX2" fmla="*/ 200692 w 321087"/>
                <a:gd name="connsiteY2" fmla="*/ 0 h 320992"/>
                <a:gd name="connsiteX3" fmla="*/ 0 w 321087"/>
                <a:gd name="connsiteY3" fmla="*/ 200692 h 320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87" h="320992">
                  <a:moveTo>
                    <a:pt x="0" y="320993"/>
                  </a:moveTo>
                  <a:lnTo>
                    <a:pt x="321088" y="0"/>
                  </a:lnTo>
                  <a:lnTo>
                    <a:pt x="200692" y="0"/>
                  </a:lnTo>
                  <a:lnTo>
                    <a:pt x="0" y="200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79C3E883-C48B-49BC-A851-0BDFC5093CBA}"/>
                </a:ext>
              </a:extLst>
            </p:cNvPr>
            <p:cNvSpPr/>
            <p:nvPr/>
          </p:nvSpPr>
          <p:spPr>
            <a:xfrm>
              <a:off x="-875774" y="-917999"/>
              <a:ext cx="1385863" cy="1385631"/>
            </a:xfrm>
            <a:custGeom>
              <a:avLst/>
              <a:gdLst>
                <a:gd name="connsiteX0" fmla="*/ 312420 w 572643"/>
                <a:gd name="connsiteY0" fmla="*/ 0 h 572547"/>
                <a:gd name="connsiteX1" fmla="*/ 0 w 572643"/>
                <a:gd name="connsiteY1" fmla="*/ 312325 h 572547"/>
                <a:gd name="connsiteX2" fmla="*/ 0 w 572643"/>
                <a:gd name="connsiteY2" fmla="*/ 572548 h 572547"/>
                <a:gd name="connsiteX3" fmla="*/ 572643 w 572643"/>
                <a:gd name="connsiteY3" fmla="*/ 0 h 5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2643" h="572547">
                  <a:moveTo>
                    <a:pt x="312420" y="0"/>
                  </a:moveTo>
                  <a:lnTo>
                    <a:pt x="0" y="312325"/>
                  </a:lnTo>
                  <a:lnTo>
                    <a:pt x="0" y="572548"/>
                  </a:lnTo>
                  <a:lnTo>
                    <a:pt x="57264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12879FDD-1D8D-4CB4-ADA6-FCE63190C828}"/>
                </a:ext>
              </a:extLst>
            </p:cNvPr>
            <p:cNvSpPr/>
            <p:nvPr/>
          </p:nvSpPr>
          <p:spPr>
            <a:xfrm>
              <a:off x="1582221" y="-1005135"/>
              <a:ext cx="567300" cy="567300"/>
            </a:xfrm>
            <a:custGeom>
              <a:avLst/>
              <a:gdLst>
                <a:gd name="connsiteX0" fmla="*/ 94583 w 234410"/>
                <a:gd name="connsiteY0" fmla="*/ 0 h 234410"/>
                <a:gd name="connsiteX1" fmla="*/ 0 w 234410"/>
                <a:gd name="connsiteY1" fmla="*/ 94583 h 234410"/>
                <a:gd name="connsiteX2" fmla="*/ 0 w 234410"/>
                <a:gd name="connsiteY2" fmla="*/ 234410 h 234410"/>
                <a:gd name="connsiteX3" fmla="*/ 234410 w 234410"/>
                <a:gd name="connsiteY3" fmla="*/ 0 h 23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410" h="234410">
                  <a:moveTo>
                    <a:pt x="94583" y="0"/>
                  </a:moveTo>
                  <a:lnTo>
                    <a:pt x="0" y="94583"/>
                  </a:lnTo>
                  <a:lnTo>
                    <a:pt x="0" y="234410"/>
                  </a:lnTo>
                  <a:lnTo>
                    <a:pt x="23441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4EF3F9F2-2DBE-4016-9D2B-F5CF4BE8EBC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9346" y="1130300"/>
            <a:ext cx="1039091" cy="296271"/>
          </a:xfrm>
        </p:spPr>
        <p:txBody>
          <a:bodyPr vert="horz" wrap="none" lIns="91440" tIns="45720" rIns="91440" bIns="45720" rtlCol="0" anchor="ctr">
            <a:normAutofit/>
          </a:bodyPr>
          <a:lstStyle>
            <a:lvl1pPr marL="0" indent="0">
              <a:buNone/>
              <a:defRPr lang="en-US" altLang="zh-CN" sz="1200" b="0" smtClean="0">
                <a:solidFill>
                  <a:schemeClr val="tx1"/>
                </a:solidFill>
              </a:defRPr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 dirty="0"/>
              <a:t>LGOO HERE</a:t>
            </a:r>
          </a:p>
        </p:txBody>
      </p:sp>
    </p:spTree>
    <p:extLst>
      <p:ext uri="{BB962C8B-B14F-4D97-AF65-F5344CB8AC3E}">
        <p14:creationId xmlns:p14="http://schemas.microsoft.com/office/powerpoint/2010/main" val="1046520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E49540-9638-FFCD-BF99-CFCC2FEAF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C8387D-C364-1DEF-F487-904B27611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728409-89A5-A0DD-B451-726C2A58A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469F-656F-4877-B3D3-A7E00C1927A2}" type="datetimeFigureOut">
              <a:rPr lang="zh-CN" altLang="en-US" smtClean="0"/>
              <a:t>2023/9/7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92399B-B5A2-B601-36D7-FC4C0F25F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507896-7D63-2F8B-366F-AAB42237C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FFD01-87E0-4AC6-A868-7346043B04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012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2FA43-8C82-9DE1-F317-ACCB62ECC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C52784-86CC-3D31-DB84-BAD752D28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6FC1E5-0E2B-1023-83D0-7F055816C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469F-656F-4877-B3D3-A7E00C1927A2}" type="datetimeFigureOut">
              <a:rPr lang="zh-CN" altLang="en-US" smtClean="0"/>
              <a:t>2023/9/7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B26678-505E-A21C-240D-2DBC338AA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0CD42E-FFD4-3D72-8F4D-465A126F8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FFD01-87E0-4AC6-A868-7346043B04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3888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F55877-A02A-DBB2-6FB9-5F0D07C3F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E1980F-21AE-823E-171A-AD9FDE193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1BC2DF-0041-1531-3681-5FB67197C9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FDDBAF4-FCC6-BC50-5FB7-3B6FB892D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469F-656F-4877-B3D3-A7E00C1927A2}" type="datetimeFigureOut">
              <a:rPr lang="zh-CN" altLang="en-US" smtClean="0"/>
              <a:t>2023/9/7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F47C40C-26BB-E26E-0DE3-A90868E9D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302FC2C-508B-A01D-0747-72C65B813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FFD01-87E0-4AC6-A868-7346043B04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629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506D3C-DE80-B66E-56D8-75C0A936D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1F9BC80-1E2A-7790-B7ED-6CE2169C5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08F5CD7-9279-E8FD-A6B2-74B1C212A0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BD66D29-6E8C-0F4C-EAE5-29182D9A06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6B590CF-DB5C-2F32-DE6C-DDD44658E8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1769E4C-9759-EF89-CAD8-E54AFCAD0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469F-656F-4877-B3D3-A7E00C1927A2}" type="datetimeFigureOut">
              <a:rPr lang="zh-CN" altLang="en-US" smtClean="0"/>
              <a:t>2023/9/7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0062419-4131-D292-B7A6-874AC098D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346B77E-04F5-8176-69D0-E6C8EF95A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FFD01-87E0-4AC6-A868-7346043B04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965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453F43-5EB1-B031-05F5-9064DD249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05BA6D2-85F6-CED9-230C-47ED05919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469F-656F-4877-B3D3-A7E00C1927A2}" type="datetimeFigureOut">
              <a:rPr lang="zh-CN" altLang="en-US" smtClean="0"/>
              <a:t>2023/9/7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A90810C-353A-824E-34F8-D851B2A49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F056F4A-DFF7-CCE9-2A7F-414D0EA33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FFD01-87E0-4AC6-A868-7346043B04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84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7C3C51F-8120-5572-D0E5-990562AF0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469F-656F-4877-B3D3-A7E00C1927A2}" type="datetimeFigureOut">
              <a:rPr lang="zh-CN" altLang="en-US" smtClean="0"/>
              <a:t>2023/9/7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D277613-AE7E-DC9C-EEFC-07DA391D0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A6BF47-B576-95B1-6EC1-BC0A9C5DD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FFD01-87E0-4AC6-A868-7346043B04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606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A8F1AA-B465-930B-8BB9-484B1E7D4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6B9809-1B7A-0B6C-74ED-F68694B63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F444BD4-9341-93DC-33A2-7EA956078D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FDC75E5-BECD-8123-48C2-7C5C1E2AC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469F-656F-4877-B3D3-A7E00C1927A2}" type="datetimeFigureOut">
              <a:rPr lang="zh-CN" altLang="en-US" smtClean="0"/>
              <a:t>2023/9/7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D6A990-026D-E266-3286-008F0AD83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246CFDD-E42C-9495-E4F2-6E5E18E00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FFD01-87E0-4AC6-A868-7346043B04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372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75BAC8-4D6D-4B86-0523-8FE786F16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5BF7759-20DB-91E7-F118-A3B94DAE29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ADF6D1-8ED7-A19B-96B2-F954004685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44FF716-78A4-29E8-6FBC-738EE38D7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469F-656F-4877-B3D3-A7E00C1927A2}" type="datetimeFigureOut">
              <a:rPr lang="zh-CN" altLang="en-US" smtClean="0"/>
              <a:t>2023/9/7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2F40F2-E806-1202-AE07-B69B447E3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CC40DA9-6211-A2CE-7405-7BAE5B5A5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FFD01-87E0-4AC6-A868-7346043B04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092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71D2FB3-D834-BAE8-1C76-112AF4DD0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D14DDC-E54E-604F-64BE-E9D55C76A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BFFDE5-1A6F-E623-0833-6219111915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3B469F-656F-4877-B3D3-A7E00C1927A2}" type="datetimeFigureOut">
              <a:rPr lang="zh-CN" altLang="en-US" smtClean="0"/>
              <a:t>2023/9/7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9E8980-D0E3-1F79-571E-5F14B6A714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57C640-EA32-E7E9-0327-DA925A6874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9FFD01-87E0-4AC6-A868-7346043B04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5320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7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C2532AA-A647-48FF-8A25-36777AF5B1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3395" y="1955229"/>
            <a:ext cx="9889553" cy="1920526"/>
          </a:xfrm>
        </p:spPr>
        <p:txBody>
          <a:bodyPr/>
          <a:lstStyle/>
          <a:p>
            <a:pPr algn="ctr"/>
            <a:r>
              <a:rPr lang="en-US" altLang="zh-CN" sz="4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Reinforcement Learning</a:t>
            </a:r>
            <a:br>
              <a:rPr lang="en-US" altLang="zh-CN" sz="4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</a:br>
            <a:br>
              <a:rPr lang="en-US" altLang="zh-CN" sz="4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en-US" sz="4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第二轮面试</a:t>
            </a:r>
          </a:p>
        </p:txBody>
      </p:sp>
      <p:sp>
        <p:nvSpPr>
          <p:cNvPr id="10" name="副标题 9">
            <a:extLst>
              <a:ext uri="{FF2B5EF4-FFF2-40B4-BE49-F238E27FC236}">
                <a16:creationId xmlns:a16="http://schemas.microsoft.com/office/drawing/2014/main" id="{0102F8CF-8DD3-43E5-B521-501A3CF124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171" y="4514164"/>
            <a:ext cx="3714550" cy="535853"/>
          </a:xfrm>
        </p:spPr>
        <p:txBody>
          <a:bodyPr>
            <a:normAutofit/>
          </a:bodyPr>
          <a:lstStyle/>
          <a:p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能源学院 胡恩祥</a:t>
            </a:r>
            <a:endParaRPr lang="en-GB" altLang="zh-CN" sz="28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2744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ADFDEC8-E5AC-D952-52A1-12555F389EAD}"/>
              </a:ext>
            </a:extLst>
          </p:cNvPr>
          <p:cNvSpPr txBox="1"/>
          <p:nvPr/>
        </p:nvSpPr>
        <p:spPr>
          <a:xfrm>
            <a:off x="492824" y="377996"/>
            <a:ext cx="513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Sarsa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75F4485-D06A-A932-E67D-903077763A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8" t="7273" r="6191" b="7445"/>
          <a:stretch/>
        </p:blipFill>
        <p:spPr>
          <a:xfrm>
            <a:off x="2183081" y="377996"/>
            <a:ext cx="7825837" cy="6161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778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ADFDEC8-E5AC-D952-52A1-12555F389EAD}"/>
              </a:ext>
            </a:extLst>
          </p:cNvPr>
          <p:cNvSpPr txBox="1"/>
          <p:nvPr/>
        </p:nvSpPr>
        <p:spPr>
          <a:xfrm>
            <a:off x="492824" y="377996"/>
            <a:ext cx="513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Sarsa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</a:t>
            </a: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C16FE594-AC74-72C1-6C8C-FC3B589A42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428" r="8220"/>
          <a:stretch/>
        </p:blipFill>
        <p:spPr>
          <a:xfrm>
            <a:off x="1648672" y="336913"/>
            <a:ext cx="4617223" cy="3572131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CEC2EA6B-197D-0843-AEF9-7D346A17E03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6720" t="5428" r="6720"/>
          <a:stretch/>
        </p:blipFill>
        <p:spPr>
          <a:xfrm>
            <a:off x="6530949" y="336913"/>
            <a:ext cx="5030720" cy="3572130"/>
          </a:xfrm>
          <a:prstGeom prst="rect">
            <a:avLst/>
          </a:prstGeom>
        </p:spPr>
      </p:pic>
      <p:pic>
        <p:nvPicPr>
          <p:cNvPr id="8" name="Taxi_Sarsa">
            <a:hlinkClick r:id="" action="ppaction://media"/>
            <a:extLst>
              <a:ext uri="{FF2B5EF4-FFF2-40B4-BE49-F238E27FC236}">
                <a16:creationId xmlns:a16="http://schemas.microsoft.com/office/drawing/2014/main" id="{61BCBA11-0393-F177-2149-5D5CB64B9F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22337" y="3909044"/>
            <a:ext cx="4617223" cy="294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58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3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ADFDEC8-E5AC-D952-52A1-12555F389EAD}"/>
              </a:ext>
            </a:extLst>
          </p:cNvPr>
          <p:cNvSpPr txBox="1"/>
          <p:nvPr/>
        </p:nvSpPr>
        <p:spPr>
          <a:xfrm>
            <a:off x="492824" y="377996"/>
            <a:ext cx="8645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Q-Learning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算法：基于时序差分方法的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model-free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的强化学习算法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3D73460-9DB1-5BFA-DBEE-A3948C1EBFD1}"/>
              </a:ext>
            </a:extLst>
          </p:cNvPr>
          <p:cNvSpPr txBox="1"/>
          <p:nvPr/>
        </p:nvSpPr>
        <p:spPr>
          <a:xfrm>
            <a:off x="1111827" y="1149756"/>
            <a:ext cx="6095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通过时序差分法估计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action value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B6992E0-8342-49C1-E223-B2890DFDAB52}"/>
                  </a:ext>
                </a:extLst>
              </p:cNvPr>
              <p:cNvSpPr txBox="1"/>
              <p:nvPr/>
            </p:nvSpPr>
            <p:spPr>
              <a:xfrm>
                <a:off x="1595252" y="1888420"/>
                <a:ext cx="9001496" cy="71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  <m:r>
                                <m:rPr>
                                  <m:nor/>
                                </m:rPr>
                                <a:rPr lang="zh-CN" altLang="en-US" dirty="0"/>
                                <m:t>，</m:t>
                              </m:r>
                              <m:r>
                                <m:rPr>
                                  <m:nor/>
                                </m:rPr>
                                <a:rPr lang="en-US" altLang="zh-CN" dirty="0"/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zh-CN" altLang="en-US" dirty="0"/>
                                <m:t>，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𝑎𝑙𝑙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)≠(</m:t>
                              </m:r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B6992E0-8342-49C1-E223-B2890DFDA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252" y="1888420"/>
                <a:ext cx="9001496" cy="7101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95E9A364-6A0F-3FB4-D201-41191A120E81}"/>
              </a:ext>
            </a:extLst>
          </p:cNvPr>
          <p:cNvSpPr txBox="1"/>
          <p:nvPr/>
        </p:nvSpPr>
        <p:spPr>
          <a:xfrm>
            <a:off x="1111827" y="3607129"/>
            <a:ext cx="6095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更新策略：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CF7AF65-99FE-C4C8-6DDC-51D3753225D6}"/>
              </a:ext>
            </a:extLst>
          </p:cNvPr>
          <p:cNvSpPr txBox="1"/>
          <p:nvPr/>
        </p:nvSpPr>
        <p:spPr>
          <a:xfrm>
            <a:off x="7969703" y="4614535"/>
            <a:ext cx="6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利用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A997144-FBBC-B5C3-7523-95F09B4A3149}"/>
                  </a:ext>
                </a:extLst>
              </p:cNvPr>
              <p:cNvSpPr txBox="1"/>
              <p:nvPr/>
            </p:nvSpPr>
            <p:spPr>
              <a:xfrm>
                <a:off x="7558149" y="780424"/>
                <a:ext cx="30385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A997144-FBBC-B5C3-7523-95F09B4A3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8149" y="780424"/>
                <a:ext cx="3038599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F34EB878-B2DE-C71D-286A-16521DE58BB5}"/>
              </a:ext>
            </a:extLst>
          </p:cNvPr>
          <p:cNvSpPr txBox="1"/>
          <p:nvPr/>
        </p:nvSpPr>
        <p:spPr>
          <a:xfrm>
            <a:off x="7969703" y="5161389"/>
            <a:ext cx="6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探索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13D4445-BB44-1CE6-ACAD-4657E98F7B6C}"/>
                  </a:ext>
                </a:extLst>
              </p:cNvPr>
              <p:cNvSpPr txBox="1"/>
              <p:nvPr/>
            </p:nvSpPr>
            <p:spPr>
              <a:xfrm>
                <a:off x="2748146" y="4367364"/>
                <a:ext cx="5429003" cy="1340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+1−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，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m:rPr>
                                  <m:nor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nor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nor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r>
                                <m:rPr>
                                  <m:nor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m:rPr>
                                  <m:nor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m:rPr>
                                  <m:nor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m:rPr>
                                  <m:nor/>
                                </m:rPr>
                                <a:rPr lang="en-US" altLang="zh-CN" dirty="0"/>
                                <m:t> 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zh-CN" altLang="en-US" dirty="0"/>
                                <m:t>，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13D4445-BB44-1CE6-ACAD-4657E98F7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8146" y="4367364"/>
                <a:ext cx="5429003" cy="13408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4037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ADFDEC8-E5AC-D952-52A1-12555F389EAD}"/>
              </a:ext>
            </a:extLst>
          </p:cNvPr>
          <p:cNvSpPr txBox="1"/>
          <p:nvPr/>
        </p:nvSpPr>
        <p:spPr>
          <a:xfrm>
            <a:off x="492824" y="377997"/>
            <a:ext cx="1947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Q-Learning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</a:t>
            </a:r>
          </a:p>
          <a:p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949757C-E8F2-BDAD-020A-3C592F627B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4" t="10253" r="6400" b="10372"/>
          <a:stretch/>
        </p:blipFill>
        <p:spPr>
          <a:xfrm>
            <a:off x="1779324" y="1100713"/>
            <a:ext cx="8819403" cy="475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828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ADFDEC8-E5AC-D952-52A1-12555F389EAD}"/>
              </a:ext>
            </a:extLst>
          </p:cNvPr>
          <p:cNvSpPr txBox="1"/>
          <p:nvPr/>
        </p:nvSpPr>
        <p:spPr>
          <a:xfrm>
            <a:off x="492824" y="377997"/>
            <a:ext cx="1947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Q-Learning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</a:t>
            </a:r>
          </a:p>
          <a:p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61B485-95F3-1383-871C-739EA968F5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2" t="8006" r="6442" b="8123"/>
          <a:stretch/>
        </p:blipFill>
        <p:spPr>
          <a:xfrm>
            <a:off x="2272899" y="744220"/>
            <a:ext cx="7950734" cy="573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00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ADFDEC8-E5AC-D952-52A1-12555F389EAD}"/>
              </a:ext>
            </a:extLst>
          </p:cNvPr>
          <p:cNvSpPr txBox="1"/>
          <p:nvPr/>
        </p:nvSpPr>
        <p:spPr>
          <a:xfrm>
            <a:off x="492824" y="377997"/>
            <a:ext cx="1947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Q-Learning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</a:t>
            </a:r>
          </a:p>
          <a:p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Taxi_QLearning">
            <a:hlinkClick r:id="" action="ppaction://media"/>
            <a:extLst>
              <a:ext uri="{FF2B5EF4-FFF2-40B4-BE49-F238E27FC236}">
                <a16:creationId xmlns:a16="http://schemas.microsoft.com/office/drawing/2014/main" id="{FF006866-FFBB-ACFF-EB12-8C2C065F37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22335" y="3909045"/>
            <a:ext cx="4617221" cy="2948955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1488129C-3381-78E3-8DAB-53B999D507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391" r="7500"/>
          <a:stretch/>
        </p:blipFill>
        <p:spPr>
          <a:xfrm>
            <a:off x="2189502" y="377998"/>
            <a:ext cx="4507169" cy="3424608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9BB92EA7-1F12-E1A8-3771-2C01C53DF86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6391" r="7500"/>
          <a:stretch/>
        </p:blipFill>
        <p:spPr>
          <a:xfrm>
            <a:off x="7065334" y="377997"/>
            <a:ext cx="4507169" cy="342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1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ADFDEC8-E5AC-D952-52A1-12555F389EAD}"/>
              </a:ext>
            </a:extLst>
          </p:cNvPr>
          <p:cNvSpPr txBox="1"/>
          <p:nvPr/>
        </p:nvSpPr>
        <p:spPr>
          <a:xfrm>
            <a:off x="492823" y="377997"/>
            <a:ext cx="9197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DQN(Deep Q Network)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算法：用神经网络表示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action value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函数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0021565-013D-BFEE-1EC4-3FC350991AAF}"/>
                  </a:ext>
                </a:extLst>
              </p:cNvPr>
              <p:cNvSpPr txBox="1"/>
              <p:nvPr/>
            </p:nvSpPr>
            <p:spPr>
              <a:xfrm>
                <a:off x="936169" y="1706983"/>
                <a:ext cx="9197441" cy="777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优化目标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：最小化函数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[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𝛾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𝑚𝑎𝑥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)]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zh-CN" altLang="en-US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zh-CN" altLang="en-US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0021565-013D-BFEE-1EC4-3FC350991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169" y="1706983"/>
                <a:ext cx="9197441" cy="777970"/>
              </a:xfrm>
              <a:prstGeom prst="rect">
                <a:avLst/>
              </a:prstGeom>
              <a:blipFill>
                <a:blip r:embed="rId2"/>
                <a:stretch>
                  <a:fillRect l="-597" t="-49219" b="-429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CE87A83-F407-39E1-4DBA-9283818F4E5E}"/>
                  </a:ext>
                </a:extLst>
              </p:cNvPr>
              <p:cNvSpPr txBox="1"/>
              <p:nvPr/>
            </p:nvSpPr>
            <p:spPr>
              <a:xfrm>
                <a:off x="1025233" y="2484953"/>
                <a:ext cx="9197441" cy="1235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main</a:t>
                </a:r>
                <a:r>
                  <a:rPr lang="zh-CN" altLang="en-US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network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：计算原来的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函数，并且使用正常的梯度下降算法来进行更新。</a:t>
                </a:r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target network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：计算原来的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TD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目标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𝑚𝑎𝑥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′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′,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，其中，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表示目标网络中的参数。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CE87A83-F407-39E1-4DBA-9283818F4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233" y="2484953"/>
                <a:ext cx="9197441" cy="1235210"/>
              </a:xfrm>
              <a:prstGeom prst="rect">
                <a:avLst/>
              </a:prstGeom>
              <a:blipFill>
                <a:blip r:embed="rId3"/>
                <a:stretch>
                  <a:fillRect l="-530" t="-3960" b="-54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A3844F33-7994-3A94-5AB5-350E75D52C8D}"/>
              </a:ext>
            </a:extLst>
          </p:cNvPr>
          <p:cNvSpPr txBox="1"/>
          <p:nvPr/>
        </p:nvSpPr>
        <p:spPr>
          <a:xfrm>
            <a:off x="1025233" y="4538319"/>
            <a:ext cx="978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经验回放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：将每次从环境中采样得到的四元组数据（状态，动作，奖励，下一状态）存储到回放缓冲区中，训练 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网络的时候再从回放缓冲区中随机采样若干数据来进行训练。</a:t>
            </a:r>
          </a:p>
        </p:txBody>
      </p:sp>
    </p:spTree>
    <p:extLst>
      <p:ext uri="{BB962C8B-B14F-4D97-AF65-F5344CB8AC3E}">
        <p14:creationId xmlns:p14="http://schemas.microsoft.com/office/powerpoint/2010/main" val="3499720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ADFDEC8-E5AC-D952-52A1-12555F389EAD}"/>
              </a:ext>
            </a:extLst>
          </p:cNvPr>
          <p:cNvSpPr txBox="1"/>
          <p:nvPr/>
        </p:nvSpPr>
        <p:spPr>
          <a:xfrm>
            <a:off x="492824" y="377997"/>
            <a:ext cx="4316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DQN(Deep Q Network)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</a:t>
            </a:r>
          </a:p>
          <a:p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534EDE8-BF36-B69C-EA24-C7666CB622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9" t="11978" r="6275" b="12227"/>
          <a:stretch/>
        </p:blipFill>
        <p:spPr>
          <a:xfrm>
            <a:off x="1295871" y="1291442"/>
            <a:ext cx="9600258" cy="4275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2517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ADFDEC8-E5AC-D952-52A1-12555F389EAD}"/>
              </a:ext>
            </a:extLst>
          </p:cNvPr>
          <p:cNvSpPr txBox="1"/>
          <p:nvPr/>
        </p:nvSpPr>
        <p:spPr>
          <a:xfrm>
            <a:off x="492824" y="377997"/>
            <a:ext cx="4316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DQN(Deep Q Network)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</a:t>
            </a:r>
          </a:p>
          <a:p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D91C3A0-6E8D-CC6F-8048-866CB4F777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6" t="14367" r="29675" b="14367"/>
          <a:stretch/>
        </p:blipFill>
        <p:spPr>
          <a:xfrm>
            <a:off x="1370843" y="1252846"/>
            <a:ext cx="9450313" cy="435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886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ADFDEC8-E5AC-D952-52A1-12555F389EAD}"/>
              </a:ext>
            </a:extLst>
          </p:cNvPr>
          <p:cNvSpPr txBox="1"/>
          <p:nvPr/>
        </p:nvSpPr>
        <p:spPr>
          <a:xfrm>
            <a:off x="492824" y="377997"/>
            <a:ext cx="4316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DQN(Deep Q Network)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</a:t>
            </a:r>
          </a:p>
          <a:p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0E43C9-1979-DBAA-7A9F-4B58015588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1" t="4675" r="6692" b="47023"/>
          <a:stretch/>
        </p:blipFill>
        <p:spPr>
          <a:xfrm>
            <a:off x="2585850" y="831824"/>
            <a:ext cx="7947563" cy="564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714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925CB97-7B51-25AA-3159-4EDE2DF5E291}"/>
              </a:ext>
            </a:extLst>
          </p:cNvPr>
          <p:cNvSpPr txBox="1"/>
          <p:nvPr/>
        </p:nvSpPr>
        <p:spPr>
          <a:xfrm>
            <a:off x="2208809" y="676894"/>
            <a:ext cx="2588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Contents</a:t>
            </a:r>
            <a:endParaRPr lang="zh-CN" altLang="en-US" sz="36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4282D72-9E4E-307B-420B-4743EF4DD9B6}"/>
              </a:ext>
            </a:extLst>
          </p:cNvPr>
          <p:cNvSpPr txBox="1"/>
          <p:nvPr/>
        </p:nvSpPr>
        <p:spPr>
          <a:xfrm>
            <a:off x="3044040" y="1332753"/>
            <a:ext cx="4496791" cy="4192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RL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简介</a:t>
            </a:r>
            <a:endParaRPr lang="en-US" altLang="zh-CN" sz="28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en-US" altLang="zh-CN" sz="2800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Sarsa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</a:t>
            </a:r>
            <a:endParaRPr lang="en-US" altLang="zh-CN" sz="28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Q-Learning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</a:t>
            </a:r>
            <a:endParaRPr lang="en-US" altLang="zh-CN" sz="28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DQN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2106256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ADFDEC8-E5AC-D952-52A1-12555F389EAD}"/>
              </a:ext>
            </a:extLst>
          </p:cNvPr>
          <p:cNvSpPr txBox="1"/>
          <p:nvPr/>
        </p:nvSpPr>
        <p:spPr>
          <a:xfrm>
            <a:off x="492824" y="377997"/>
            <a:ext cx="4316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DQN(Deep Q Network)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</a:t>
            </a:r>
          </a:p>
          <a:p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BFAFF1-E023-AF11-BDF4-73C9E965AC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1" t="52903" r="6692" b="4675"/>
          <a:stretch/>
        </p:blipFill>
        <p:spPr>
          <a:xfrm>
            <a:off x="2124404" y="1024327"/>
            <a:ext cx="8413945" cy="525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89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ADFDEC8-E5AC-D952-52A1-12555F389EAD}"/>
              </a:ext>
            </a:extLst>
          </p:cNvPr>
          <p:cNvSpPr txBox="1"/>
          <p:nvPr/>
        </p:nvSpPr>
        <p:spPr>
          <a:xfrm>
            <a:off x="492824" y="377997"/>
            <a:ext cx="4316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DQN(Deep Q Network)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</a:t>
            </a:r>
          </a:p>
          <a:p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A08C9096-C10D-A9A3-5A49-FDFCDCD37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1825" y="1233487"/>
            <a:ext cx="58483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29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C2532AA-A647-48FF-8A25-36777AF5B1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6499" y="2422571"/>
            <a:ext cx="5843343" cy="1006429"/>
          </a:xfrm>
        </p:spPr>
        <p:txBody>
          <a:bodyPr/>
          <a:lstStyle/>
          <a:p>
            <a:pPr algn="ctr"/>
            <a:r>
              <a:rPr lang="en-US" altLang="zh-CN" sz="66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Thanks</a:t>
            </a:r>
            <a:endParaRPr lang="zh-CN" altLang="en-US" sz="66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副标题 9">
            <a:extLst>
              <a:ext uri="{FF2B5EF4-FFF2-40B4-BE49-F238E27FC236}">
                <a16:creationId xmlns:a16="http://schemas.microsoft.com/office/drawing/2014/main" id="{0102F8CF-8DD3-43E5-B521-501A3CF124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171" y="4514164"/>
            <a:ext cx="3714550" cy="535853"/>
          </a:xfrm>
        </p:spPr>
        <p:txBody>
          <a:bodyPr>
            <a:normAutofit/>
          </a:bodyPr>
          <a:lstStyle/>
          <a:p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能源学院 胡恩祥</a:t>
            </a:r>
            <a:endParaRPr lang="en-GB" altLang="zh-CN" sz="28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5908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64BFE2E-8E56-4805-65AC-AC528879759D}"/>
              </a:ext>
            </a:extLst>
          </p:cNvPr>
          <p:cNvSpPr txBox="1"/>
          <p:nvPr/>
        </p:nvSpPr>
        <p:spPr>
          <a:xfrm>
            <a:off x="492824" y="377996"/>
            <a:ext cx="513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强化学习由两部分组成：智能体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(agent)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、环境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6232DAA-0730-3690-B4D4-5F638AF4B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693" y="809908"/>
            <a:ext cx="6552541" cy="3025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FDE2428-41BF-C4A5-904D-968C1EFB189B}"/>
                  </a:ext>
                </a:extLst>
              </p:cNvPr>
              <p:cNvSpPr txBox="1"/>
              <p:nvPr/>
            </p:nvSpPr>
            <p:spPr>
              <a:xfrm>
                <a:off x="8352311" y="3836347"/>
                <a:ext cx="34755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…</a:t>
                </a:r>
                <a:endParaRPr lang="zh-CN" altLang="en-US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FDE2428-41BF-C4A5-904D-968C1EFB1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311" y="3836347"/>
                <a:ext cx="3475512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1B0736C-2019-3999-0DEE-8EDA326D9159}"/>
                  </a:ext>
                </a:extLst>
              </p:cNvPr>
              <p:cNvSpPr txBox="1"/>
              <p:nvPr/>
            </p:nvSpPr>
            <p:spPr>
              <a:xfrm>
                <a:off x="863926" y="4350231"/>
                <a:ext cx="951807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状态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与</a:t>
                </a:r>
                <a:r>
                  <a:rPr lang="zh-CN" altLang="en-US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观测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：环境中的是真实的状态，智能体通过观测得到的是部分状态，这里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为观测。</a:t>
                </a:r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当其两个相同时，为完全可观测的（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fully observed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否则为部分可观测的（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partially observed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）</a:t>
                </a:r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1B0736C-2019-3999-0DEE-8EDA326D9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926" y="4350231"/>
                <a:ext cx="9518073" cy="923330"/>
              </a:xfrm>
              <a:prstGeom prst="rect">
                <a:avLst/>
              </a:prstGeom>
              <a:blipFill>
                <a:blip r:embed="rId4"/>
                <a:stretch>
                  <a:fillRect l="-577" t="-5298" b="-105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9C7BF28-B96A-196A-2FD6-A6D62C8BD095}"/>
                  </a:ext>
                </a:extLst>
              </p:cNvPr>
              <p:cNvSpPr txBox="1"/>
              <p:nvPr/>
            </p:nvSpPr>
            <p:spPr>
              <a:xfrm>
                <a:off x="863925" y="5501240"/>
                <a:ext cx="95180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策略</a:t>
                </a:r>
                <a:r>
                  <a:rPr lang="en-US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(policy)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即在状态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s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下采取动作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的概率。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9C7BF28-B96A-196A-2FD6-A6D62C8BD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925" y="5501240"/>
                <a:ext cx="9518073" cy="369332"/>
              </a:xfrm>
              <a:prstGeom prst="rect">
                <a:avLst/>
              </a:prstGeom>
              <a:blipFill>
                <a:blip r:embed="rId5"/>
                <a:stretch>
                  <a:fillRect l="-577" t="-11475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1105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2091862-4B7A-C4D4-02BD-56FC0C2C7554}"/>
              </a:ext>
            </a:extLst>
          </p:cNvPr>
          <p:cNvSpPr txBox="1"/>
          <p:nvPr/>
        </p:nvSpPr>
        <p:spPr>
          <a:xfrm>
            <a:off x="682830" y="446131"/>
            <a:ext cx="8312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马尔可夫性质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：某时刻的状态只取决于上一时刻的状态。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马尔可夫过程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是一组具有马尔可夫性质的随机变量序列 ，也被称为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马尔可夫链</a:t>
            </a:r>
            <a:b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</a:b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2109917-1070-A2A7-46EF-1E1DEF9275BC}"/>
              </a:ext>
            </a:extLst>
          </p:cNvPr>
          <p:cNvSpPr txBox="1"/>
          <p:nvPr/>
        </p:nvSpPr>
        <p:spPr>
          <a:xfrm>
            <a:off x="682830" y="1209063"/>
            <a:ext cx="7534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马尔可夫奖励过程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就是马尔可夫链加上奖励函数。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5044056-C047-8FC9-CA2C-9CABEE9D1861}"/>
                  </a:ext>
                </a:extLst>
              </p:cNvPr>
              <p:cNvSpPr txBox="1"/>
              <p:nvPr/>
            </p:nvSpPr>
            <p:spPr>
              <a:xfrm>
                <a:off x="922312" y="2672800"/>
                <a:ext cx="11269688" cy="656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状态价值 </a:t>
                </a:r>
                <a:r>
                  <a:rPr lang="en-US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(state value)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zh-CN" altLang="en-US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对所有的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即从某个状态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s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出发，遵循策略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，所得到的回报的期望值。</a:t>
                </a: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5044056-C047-8FC9-CA2C-9CABEE9D1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312" y="2672800"/>
                <a:ext cx="11269688" cy="656077"/>
              </a:xfrm>
              <a:prstGeom prst="rect">
                <a:avLst/>
              </a:prstGeom>
              <a:blipFill>
                <a:blip r:embed="rId2"/>
                <a:stretch>
                  <a:fillRect l="-433" t="-64815" b="-62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2AF7212-2B4E-CDC8-D48F-38E6B9FA99E9}"/>
                  </a:ext>
                </a:extLst>
              </p:cNvPr>
              <p:cNvSpPr txBox="1"/>
              <p:nvPr/>
            </p:nvSpPr>
            <p:spPr>
              <a:xfrm>
                <a:off x="922312" y="1652398"/>
                <a:ext cx="95180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折扣回报</a:t>
                </a:r>
                <a:r>
                  <a:rPr lang="en-US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(discounted return)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：一条轨迹的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discounted return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G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𝛾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 dirty="0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+2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+…</m:t>
                    </m:r>
                  </m:oMath>
                </a14:m>
                <a:endParaRPr lang="zh-CN" altLang="en-US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2AF7212-2B4E-CDC8-D48F-38E6B9FA9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312" y="1652398"/>
                <a:ext cx="9518073" cy="369332"/>
              </a:xfrm>
              <a:prstGeom prst="rect">
                <a:avLst/>
              </a:prstGeom>
              <a:blipFill>
                <a:blip r:embed="rId3"/>
                <a:stretch>
                  <a:fillRect l="-512" t="-11475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56197C1-1EA3-316C-4561-D7C28903720F}"/>
                  </a:ext>
                </a:extLst>
              </p:cNvPr>
              <p:cNvSpPr txBox="1"/>
              <p:nvPr/>
            </p:nvSpPr>
            <p:spPr>
              <a:xfrm>
                <a:off x="922313" y="3328877"/>
                <a:ext cx="11178644" cy="656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动作价值 </a:t>
                </a:r>
                <a:r>
                  <a:rPr lang="en-US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(action value)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zh-CN" altLang="en-US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]，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对所有的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即从某个状态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s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出发 ，遵循策略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，采取动作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后得到的回报的期望值。</a:t>
                </a: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56197C1-1EA3-316C-4561-D7C289037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313" y="3328877"/>
                <a:ext cx="11178644" cy="656077"/>
              </a:xfrm>
              <a:prstGeom prst="rect">
                <a:avLst/>
              </a:prstGeom>
              <a:blipFill>
                <a:blip r:embed="rId4"/>
                <a:stretch>
                  <a:fillRect l="-436" t="-65741" b="-620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FC85325-EAA1-8C30-12BC-11D29EEB921C}"/>
                  </a:ext>
                </a:extLst>
              </p:cNvPr>
              <p:cNvSpPr txBox="1"/>
              <p:nvPr/>
            </p:nvSpPr>
            <p:spPr>
              <a:xfrm>
                <a:off x="682830" y="2156661"/>
                <a:ext cx="7534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马尔可夫决策过程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就是马尔可夫奖励过程加上策略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FC85325-EAA1-8C30-12BC-11D29EEB9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30" y="2156661"/>
                <a:ext cx="7534894" cy="369332"/>
              </a:xfrm>
              <a:prstGeom prst="rect">
                <a:avLst/>
              </a:prstGeom>
              <a:blipFill>
                <a:blip r:embed="rId5"/>
                <a:stretch>
                  <a:fillRect l="-647" t="-13333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64FA716-2172-90FD-D146-A227D04030AF}"/>
                  </a:ext>
                </a:extLst>
              </p:cNvPr>
              <p:cNvSpPr txBox="1"/>
              <p:nvPr/>
            </p:nvSpPr>
            <p:spPr>
              <a:xfrm>
                <a:off x="2033149" y="4271699"/>
                <a:ext cx="72963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Bellman optimality equation (</a:t>
                </a:r>
                <a:r>
                  <a:rPr lang="zh-CN" altLang="en-US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矩阵形式</a:t>
                </a:r>
                <a:r>
                  <a:rPr lang="en-US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𝑚𝑎𝑥</m:t>
                        </m:r>
                      </m:e>
                      <m:sub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en-US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64FA716-2172-90FD-D146-A227D0403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149" y="4271699"/>
                <a:ext cx="7296398" cy="369332"/>
              </a:xfrm>
              <a:prstGeom prst="rect">
                <a:avLst/>
              </a:prstGeom>
              <a:blipFill>
                <a:blip r:embed="rId6"/>
                <a:stretch>
                  <a:fillRect l="-753" t="-13333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8C9ACED-4075-6616-C896-89E8E60CA801}"/>
                  </a:ext>
                </a:extLst>
              </p:cNvPr>
              <p:cNvSpPr txBox="1"/>
              <p:nvPr/>
            </p:nvSpPr>
            <p:spPr>
              <a:xfrm>
                <a:off x="3189268" y="5004966"/>
                <a:ext cx="7000995" cy="938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Contraction mapping theorem</a:t>
                </a:r>
                <a:r>
                  <a:rPr lang="zh-CN" altLang="en-US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:endParaRPr lang="en-US" altLang="zh-CN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𝑤h𝑒𝑛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→ ∞，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.</a:t>
                </a:r>
                <a:endParaRPr lang="zh-CN" altLang="en-US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8C9ACED-4075-6616-C896-89E8E60CA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9268" y="5004966"/>
                <a:ext cx="7000995" cy="938334"/>
              </a:xfrm>
              <a:prstGeom prst="rect">
                <a:avLst/>
              </a:prstGeom>
              <a:blipFill>
                <a:blip r:embed="rId7"/>
                <a:stretch>
                  <a:fillRect l="-696" t="-4545" b="-77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2024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64FA716-2172-90FD-D146-A227D04030AF}"/>
                  </a:ext>
                </a:extLst>
              </p:cNvPr>
              <p:cNvSpPr txBox="1"/>
              <p:nvPr/>
            </p:nvSpPr>
            <p:spPr>
              <a:xfrm>
                <a:off x="1543790" y="531948"/>
                <a:ext cx="95180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Bellman optimality equation (</a:t>
                </a:r>
                <a:r>
                  <a:rPr lang="zh-CN" altLang="en-US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矩阵形式</a:t>
                </a:r>
                <a:r>
                  <a:rPr lang="en-US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𝑚𝑎𝑥</m:t>
                        </m:r>
                      </m:e>
                      <m:sub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zh-CN" altLang="en-US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64FA716-2172-90FD-D146-A227D0403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790" y="531948"/>
                <a:ext cx="9518073" cy="369332"/>
              </a:xfrm>
              <a:prstGeom prst="rect">
                <a:avLst/>
              </a:prstGeom>
              <a:blipFill>
                <a:blip r:embed="rId2"/>
                <a:stretch>
                  <a:fillRect l="-512" t="-11475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组合 15">
            <a:extLst>
              <a:ext uri="{FF2B5EF4-FFF2-40B4-BE49-F238E27FC236}">
                <a16:creationId xmlns:a16="http://schemas.microsoft.com/office/drawing/2014/main" id="{64D3702F-324D-F098-4606-059604C5F575}"/>
              </a:ext>
            </a:extLst>
          </p:cNvPr>
          <p:cNvGrpSpPr/>
          <p:nvPr/>
        </p:nvGrpSpPr>
        <p:grpSpPr>
          <a:xfrm>
            <a:off x="2612115" y="1599267"/>
            <a:ext cx="5836723" cy="1440309"/>
            <a:chOff x="599703" y="1197545"/>
            <a:chExt cx="8526483" cy="14403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18C9ACED-4075-6616-C896-89E8E60CA801}"/>
                    </a:ext>
                  </a:extLst>
                </p:cNvPr>
                <p:cNvSpPr txBox="1"/>
                <p:nvPr/>
              </p:nvSpPr>
              <p:spPr>
                <a:xfrm>
                  <a:off x="1591292" y="1780303"/>
                  <a:ext cx="753489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dirty="0"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policy update</a:t>
                  </a:r>
                  <a:r>
                    <a:rPr lang="zh-CN" altLang="en-US" dirty="0"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：</a:t>
                  </a:r>
                  <a:r>
                    <a:rPr lang="en-US" altLang="zh-CN" b="0" dirty="0"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arg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𝑚𝑎𝑥</m:t>
                              </m:r>
                            </m:e>
                            <m:sub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func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</m:d>
                    </m:oMath>
                  </a14:m>
                  <a:endPara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18C9ACED-4075-6616-C896-89E8E60CA8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1292" y="1780303"/>
                  <a:ext cx="7534894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647" t="-13115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64DD032-555B-DC42-782B-AD0CBB3B09C8}"/>
                </a:ext>
              </a:extLst>
            </p:cNvPr>
            <p:cNvSpPr txBox="1"/>
            <p:nvPr/>
          </p:nvSpPr>
          <p:spPr>
            <a:xfrm>
              <a:off x="599703" y="1197545"/>
              <a:ext cx="7534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价值迭代</a:t>
              </a:r>
              <a:r>
                <a:rPr lang="en-US" altLang="zh-CN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(Value iteration)</a:t>
              </a:r>
              <a:r>
                <a:rPr lang="zh-CN" altLang="en-US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zh-CN" altLang="en-US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：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6743EB4E-B41D-8B0E-AA54-7EFE0550A4D4}"/>
                    </a:ext>
                  </a:extLst>
                </p:cNvPr>
                <p:cNvSpPr txBox="1"/>
                <p:nvPr/>
              </p:nvSpPr>
              <p:spPr>
                <a:xfrm>
                  <a:off x="1591292" y="2213892"/>
                  <a:ext cx="7534894" cy="4239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dirty="0"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value update</a:t>
                  </a:r>
                  <a:r>
                    <a:rPr lang="zh-CN" altLang="en-US" dirty="0"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：</a:t>
                  </a:r>
                  <a:r>
                    <a:rPr lang="en-US" altLang="zh-CN" b="0" dirty="0"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a14:m>
                  <a:endPara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6743EB4E-B41D-8B0E-AA54-7EFE0550A4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1292" y="2213892"/>
                  <a:ext cx="7534894" cy="423962"/>
                </a:xfrm>
                <a:prstGeom prst="rect">
                  <a:avLst/>
                </a:prstGeom>
                <a:blipFill>
                  <a:blip r:embed="rId4"/>
                  <a:stretch>
                    <a:fillRect l="-647" t="-7143" b="-128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0746F86-4004-8C4E-51A5-39C296459532}"/>
              </a:ext>
            </a:extLst>
          </p:cNvPr>
          <p:cNvGrpSpPr/>
          <p:nvPr/>
        </p:nvGrpSpPr>
        <p:grpSpPr>
          <a:xfrm>
            <a:off x="2612115" y="3926132"/>
            <a:ext cx="6204858" cy="1431525"/>
            <a:chOff x="599703" y="1197545"/>
            <a:chExt cx="8526483" cy="14315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683D2DB4-F804-49F6-184B-6BE16D1384D6}"/>
                    </a:ext>
                  </a:extLst>
                </p:cNvPr>
                <p:cNvSpPr txBox="1"/>
                <p:nvPr/>
              </p:nvSpPr>
              <p:spPr>
                <a:xfrm>
                  <a:off x="1591292" y="1780303"/>
                  <a:ext cx="7534894" cy="404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dirty="0"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policy evaluation</a:t>
                  </a:r>
                  <a:r>
                    <a:rPr lang="zh-CN" altLang="en-US" dirty="0"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：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   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，解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出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</m:oMath>
                  </a14:m>
                  <a:endPara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683D2DB4-F804-49F6-184B-6BE16D1384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1292" y="1780303"/>
                  <a:ext cx="7534894" cy="404213"/>
                </a:xfrm>
                <a:prstGeom prst="rect">
                  <a:avLst/>
                </a:prstGeom>
                <a:blipFill>
                  <a:blip r:embed="rId5"/>
                  <a:stretch>
                    <a:fillRect l="-647" t="-12121" b="-151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AD5D333-483C-96A9-EC46-7DEFE251218E}"/>
                </a:ext>
              </a:extLst>
            </p:cNvPr>
            <p:cNvSpPr txBox="1"/>
            <p:nvPr/>
          </p:nvSpPr>
          <p:spPr>
            <a:xfrm>
              <a:off x="599703" y="1197545"/>
              <a:ext cx="7534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策略迭代</a:t>
              </a:r>
              <a:r>
                <a:rPr lang="en-US" altLang="zh-CN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(Policy iteration)</a:t>
              </a:r>
              <a:r>
                <a:rPr lang="zh-CN" altLang="en-US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zh-CN" altLang="en-US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：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63A598BC-8922-2579-E4CD-D32ADC5AD368}"/>
                    </a:ext>
                  </a:extLst>
                </p:cNvPr>
                <p:cNvSpPr txBox="1"/>
                <p:nvPr/>
              </p:nvSpPr>
              <p:spPr>
                <a:xfrm>
                  <a:off x="1591292" y="2213892"/>
                  <a:ext cx="7534894" cy="4151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dirty="0"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policy improvement</a:t>
                  </a:r>
                  <a:r>
                    <a:rPr lang="zh-CN" altLang="en-US" dirty="0"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：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arg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𝑚𝑎𝑥</m:t>
                              </m:r>
                            </m:e>
                            <m:sub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func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a14:m>
                  <a:endPara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63A598BC-8922-2579-E4CD-D32ADC5AD3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1292" y="2213892"/>
                  <a:ext cx="7534894" cy="415178"/>
                </a:xfrm>
                <a:prstGeom prst="rect">
                  <a:avLst/>
                </a:prstGeom>
                <a:blipFill>
                  <a:blip r:embed="rId6"/>
                  <a:stretch>
                    <a:fillRect l="-647" t="-7353" b="-1617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76151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ADFDEC8-E5AC-D952-52A1-12555F389EAD}"/>
              </a:ext>
            </a:extLst>
          </p:cNvPr>
          <p:cNvSpPr txBox="1"/>
          <p:nvPr/>
        </p:nvSpPr>
        <p:spPr>
          <a:xfrm>
            <a:off x="492824" y="377996"/>
            <a:ext cx="8645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Sarsa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算法：基于时序差分方法的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model-free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on-policy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强化学习算法 </a:t>
            </a:r>
          </a:p>
          <a:p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3D73460-9DB1-5BFA-DBEE-A3948C1EBFD1}"/>
              </a:ext>
            </a:extLst>
          </p:cNvPr>
          <p:cNvSpPr txBox="1"/>
          <p:nvPr/>
        </p:nvSpPr>
        <p:spPr>
          <a:xfrm>
            <a:off x="1111827" y="1149756"/>
            <a:ext cx="6095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通过时序差分法估计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action value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B6992E0-8342-49C1-E223-B2890DFDAB52}"/>
                  </a:ext>
                </a:extLst>
              </p:cNvPr>
              <p:cNvSpPr txBox="1"/>
              <p:nvPr/>
            </p:nvSpPr>
            <p:spPr>
              <a:xfrm>
                <a:off x="1595252" y="1888420"/>
                <a:ext cx="9001496" cy="71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  <m:r>
                                <m:rPr>
                                  <m:nor/>
                                </m:rPr>
                                <a:rPr lang="zh-CN" altLang="en-US" dirty="0"/>
                                <m:t>，</m:t>
                              </m:r>
                              <m:r>
                                <m:rPr>
                                  <m:nor/>
                                </m:rPr>
                                <a:rPr lang="en-US" altLang="zh-CN" dirty="0"/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zh-CN" altLang="en-US" dirty="0"/>
                                <m:t>，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𝑎𝑙𝑙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  (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)≠(</m:t>
                              </m:r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B6992E0-8342-49C1-E223-B2890DFDA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252" y="1888420"/>
                <a:ext cx="9001496" cy="7101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95E9A364-6A0F-3FB4-D201-41191A120E81}"/>
              </a:ext>
            </a:extLst>
          </p:cNvPr>
          <p:cNvSpPr txBox="1"/>
          <p:nvPr/>
        </p:nvSpPr>
        <p:spPr>
          <a:xfrm>
            <a:off x="7969703" y="4614535"/>
            <a:ext cx="6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利用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38D04C3-D88A-6E50-D3C1-E138FADE9BD7}"/>
                  </a:ext>
                </a:extLst>
              </p:cNvPr>
              <p:cNvSpPr txBox="1"/>
              <p:nvPr/>
            </p:nvSpPr>
            <p:spPr>
              <a:xfrm>
                <a:off x="2748146" y="4367364"/>
                <a:ext cx="5429003" cy="1340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+1−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，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m:rPr>
                                  <m:nor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nor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nor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r>
                                <m:rPr>
                                  <m:nor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m:rPr>
                                  <m:nor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m:rPr>
                                  <m:nor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  <m:r>
                                <m:rPr>
                                  <m:nor/>
                                </m:rPr>
                                <a:rPr lang="en-US" altLang="zh-CN" dirty="0"/>
                                <m:t> 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zh-CN" altLang="en-US" dirty="0"/>
                                <m:t>，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38D04C3-D88A-6E50-D3C1-E138FADE9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8146" y="4367364"/>
                <a:ext cx="5429003" cy="13408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913D122-09F6-90F3-3134-836B34FCE17F}"/>
                  </a:ext>
                </a:extLst>
              </p:cNvPr>
              <p:cNvSpPr txBox="1"/>
              <p:nvPr/>
            </p:nvSpPr>
            <p:spPr>
              <a:xfrm>
                <a:off x="7558149" y="780424"/>
                <a:ext cx="30385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913D122-09F6-90F3-3134-836B34FCE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8149" y="780424"/>
                <a:ext cx="3038599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0B3EC5E7-EFE0-7BA7-CA6C-A1C8502D8DD3}"/>
              </a:ext>
            </a:extLst>
          </p:cNvPr>
          <p:cNvSpPr txBox="1"/>
          <p:nvPr/>
        </p:nvSpPr>
        <p:spPr>
          <a:xfrm>
            <a:off x="1264227" y="3759529"/>
            <a:ext cx="6095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更新策略：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8BAECCF-C4F2-4E11-3242-E73F85B5491B}"/>
              </a:ext>
            </a:extLst>
          </p:cNvPr>
          <p:cNvSpPr txBox="1"/>
          <p:nvPr/>
        </p:nvSpPr>
        <p:spPr>
          <a:xfrm>
            <a:off x="7969703" y="5161389"/>
            <a:ext cx="6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探索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8849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ADFDEC8-E5AC-D952-52A1-12555F389EAD}"/>
              </a:ext>
            </a:extLst>
          </p:cNvPr>
          <p:cNvSpPr txBox="1"/>
          <p:nvPr/>
        </p:nvSpPr>
        <p:spPr>
          <a:xfrm>
            <a:off x="492824" y="377996"/>
            <a:ext cx="513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Sarsa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C1FC2E-926B-F80E-2139-3B8335F3A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241" y="854205"/>
            <a:ext cx="9327517" cy="556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401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ADFDEC8-E5AC-D952-52A1-12555F389EAD}"/>
              </a:ext>
            </a:extLst>
          </p:cNvPr>
          <p:cNvSpPr txBox="1"/>
          <p:nvPr/>
        </p:nvSpPr>
        <p:spPr>
          <a:xfrm>
            <a:off x="492824" y="377996"/>
            <a:ext cx="513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Sarsa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16C295A-9C2C-CE73-EC04-B3F18EE99A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1" t="9877" r="6119" b="10262"/>
          <a:stretch/>
        </p:blipFill>
        <p:spPr>
          <a:xfrm>
            <a:off x="1529937" y="887680"/>
            <a:ext cx="9132125" cy="5082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9527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ADFDEC8-E5AC-D952-52A1-12555F389EAD}"/>
              </a:ext>
            </a:extLst>
          </p:cNvPr>
          <p:cNvSpPr txBox="1"/>
          <p:nvPr/>
        </p:nvSpPr>
        <p:spPr>
          <a:xfrm>
            <a:off x="492824" y="377996"/>
            <a:ext cx="513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Sarsa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4FBC0E-95C1-F83C-0781-C66FC2F855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4" t="7792" r="6352" b="7792"/>
          <a:stretch/>
        </p:blipFill>
        <p:spPr>
          <a:xfrm>
            <a:off x="2088534" y="377996"/>
            <a:ext cx="8014931" cy="6086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5745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ont">
      <a:majorFont>
        <a:latin typeface="等线 Light"/>
        <a:ea typeface="等线 Light"/>
        <a:cs typeface=""/>
      </a:majorFont>
      <a:minorFont>
        <a:latin typeface="等线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646</Words>
  <Application>Microsoft Office PowerPoint</Application>
  <PresentationFormat>宽屏</PresentationFormat>
  <Paragraphs>70</Paragraphs>
  <Slides>22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等线</vt:lpstr>
      <vt:lpstr>等线 Light</vt:lpstr>
      <vt:lpstr>楷体</vt:lpstr>
      <vt:lpstr>Arial</vt:lpstr>
      <vt:lpstr>Cambria Math</vt:lpstr>
      <vt:lpstr>Times New Roman</vt:lpstr>
      <vt:lpstr>Wingdings</vt:lpstr>
      <vt:lpstr>Office 主题​​</vt:lpstr>
      <vt:lpstr>Reinforcement Learning  第二轮面试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Enxiang Hu</dc:creator>
  <cp:lastModifiedBy>Enxiang Hu</cp:lastModifiedBy>
  <cp:revision>39</cp:revision>
  <dcterms:created xsi:type="dcterms:W3CDTF">2023-09-05T10:02:59Z</dcterms:created>
  <dcterms:modified xsi:type="dcterms:W3CDTF">2023-09-07T08:34:41Z</dcterms:modified>
</cp:coreProperties>
</file>